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9144000"/>
  <p:notesSz cx="7010400" cy="9296400"/>
  <p:embeddedFontLs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http://customooxmlschemas.google.com/">
      <go:slidesCustomData xmlns:go="http://customooxmlschemas.google.com/" r:id="rId34" roundtripDataSignature="AMtx7mjF4iz89oWIhJl+g14H6qj5WrOj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C746E2-AC13-4091-B010-607A967D8ECB}">
  <a:tblStyle styleId="{8CC746E2-AC13-4091-B010-607A967D8EC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4.xml"/><Relationship Id="rId33" Type="http://schemas.openxmlformats.org/officeDocument/2006/relationships/font" Target="fonts/SourceSansPro-boldItalic.fntdata"/><Relationship Id="rId10" Type="http://schemas.openxmlformats.org/officeDocument/2006/relationships/slide" Target="slides/slide3.xml"/><Relationship Id="rId32" Type="http://schemas.openxmlformats.org/officeDocument/2006/relationships/font" Target="fonts/SourceSansPro-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dk12.zoom.us/j/8761924969?pwd=cjNkQjh2bzI0MU5wZ21ZR2dmOFIrZz09" TargetMode="External"/><Relationship Id="rId3" Type="http://schemas.openxmlformats.org/officeDocument/2006/relationships/hyperlink" Target="https://uaonline.alaska.edu/banprod/owa/bwskalog.p_disploginnew?in_id=&amp;cpbl=&amp;newid="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Kern - please advise </a:t>
            </a:r>
            <a:endParaRPr/>
          </a:p>
        </p:txBody>
      </p:sp>
      <p:sp>
        <p:nvSpPr>
          <p:cNvPr id="170" name="Google Shape;170;p1: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9: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Clr>
                <a:schemeClr val="dk1"/>
              </a:buClr>
              <a:buSzPts val="1400"/>
              <a:buFont typeface="Arial"/>
              <a:buNone/>
            </a:pPr>
            <a:r>
              <a:rPr lang="en-US"/>
              <a:t>Heather</a:t>
            </a:r>
            <a:endParaRPr/>
          </a:p>
          <a:p>
            <a:pPr indent="0" lvl="0" marL="0" rtl="0" algn="l">
              <a:lnSpc>
                <a:spcPct val="100000"/>
              </a:lnSpc>
              <a:spcBef>
                <a:spcPts val="0"/>
              </a:spcBef>
              <a:spcAft>
                <a:spcPts val="0"/>
              </a:spcAft>
              <a:buSzPts val="1400"/>
              <a:buNone/>
            </a:pPr>
            <a:r>
              <a:rPr lang="en-US" sz="1100"/>
              <a:t>The University of Alaska Anchorage has been accredited by the </a:t>
            </a:r>
            <a:r>
              <a:rPr b="1" lang="en-US" sz="1100"/>
              <a:t>Northwest Commission on Colleges and Universities</a:t>
            </a:r>
            <a:r>
              <a:rPr lang="en-US" sz="1100"/>
              <a:t> (</a:t>
            </a:r>
            <a:r>
              <a:rPr b="1" lang="en-US" sz="1100"/>
              <a:t>NWCCU</a:t>
            </a:r>
            <a:r>
              <a:rPr lang="en-US" sz="1100"/>
              <a:t>) since 1974.</a:t>
            </a:r>
            <a:endParaRPr/>
          </a:p>
        </p:txBody>
      </p:sp>
      <p:sp>
        <p:nvSpPr>
          <p:cNvPr id="237" name="Google Shape;237;p9: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0: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Heather</a:t>
            </a:r>
            <a:endParaRPr/>
          </a:p>
        </p:txBody>
      </p:sp>
      <p:sp>
        <p:nvSpPr>
          <p:cNvPr id="244" name="Google Shape;244;p10: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1: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Heather</a:t>
            </a:r>
            <a:endParaRPr/>
          </a:p>
        </p:txBody>
      </p:sp>
      <p:sp>
        <p:nvSpPr>
          <p:cNvPr id="253" name="Google Shape;253;p11: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2: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AMCS school counselor will review the schedule you created with your UAA advisor to make sure you’re meeting ASD’s graduation requirements.  Your AMCS counselor will also work with you to schedule advisory classes and any other classes that need to be taken through AMCS or any other ASD program.</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60" name="Google Shape;260;p12: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4: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Beth -In addition to the advisory classes, some students will request to take a class at their affiliate school.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Students who wish to take a class at their affiliate school, for example, music or a foreign language need to fill out a single course enrollment forms.  These forms are available on the AMCS website.  They need to be completed and returned to your AMCS counselor who will forward it to the principal for administrative approval.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Single course enrollment forms are typically due two weeks before the end of the semester prior to the semester in which you want to take the class.  Students who are entering AMCS for the first time will be given some flexibility, however, keep in mind that the affiliate school will have drops and adds deadlines that we might not be aware of so it’s best to turn them in early.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As you can see from this slide, Single Course Enrollments aren’t guaranteed.  Our priority is for you to earn college credits.  In fact, you can take classes such as foreign language, music, and art at UAA.  If, however, you want to take a class at your affiliate school, make sure to let your UAA advisor know so that it can be taken into consideration when you’re building your UAA schedule.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 AMCS Students may request to take one course at their affiliate school. </a:t>
            </a:r>
            <a:endParaRPr/>
          </a:p>
          <a:p>
            <a:pPr indent="0" lvl="0" marL="0" rtl="0" algn="l">
              <a:lnSpc>
                <a:spcPct val="115000"/>
              </a:lnSpc>
              <a:spcBef>
                <a:spcPts val="0"/>
              </a:spcBef>
              <a:spcAft>
                <a:spcPts val="0"/>
              </a:spcAft>
              <a:buClr>
                <a:schemeClr val="dk1"/>
              </a:buClr>
              <a:buSzPts val="1100"/>
              <a:buFont typeface="Arial"/>
              <a:buNone/>
            </a:pPr>
            <a:r>
              <a:rPr lang="en-US"/>
              <a:t>• Single course enrollments can be difficult to schedule and are often not possible.</a:t>
            </a:r>
            <a:endParaRPr/>
          </a:p>
          <a:p>
            <a:pPr indent="0" lvl="0" marL="0" rtl="0" algn="l">
              <a:lnSpc>
                <a:spcPct val="115000"/>
              </a:lnSpc>
              <a:spcBef>
                <a:spcPts val="0"/>
              </a:spcBef>
              <a:spcAft>
                <a:spcPts val="0"/>
              </a:spcAft>
              <a:buClr>
                <a:schemeClr val="dk1"/>
              </a:buClr>
              <a:buSzPts val="1100"/>
              <a:buFont typeface="Arial"/>
              <a:buNone/>
            </a:pPr>
            <a:r>
              <a:rPr lang="en-US"/>
              <a:t>• College courses and advisories will take scheduling priority over single course enrollments.</a:t>
            </a:r>
            <a:endParaRPr/>
          </a:p>
          <a:p>
            <a:pPr indent="0" lvl="0" marL="0" rtl="0" algn="l">
              <a:lnSpc>
                <a:spcPct val="115000"/>
              </a:lnSpc>
              <a:spcBef>
                <a:spcPts val="0"/>
              </a:spcBef>
              <a:spcAft>
                <a:spcPts val="0"/>
              </a:spcAft>
              <a:buClr>
                <a:schemeClr val="dk1"/>
              </a:buClr>
              <a:buSzPts val="1100"/>
              <a:buFont typeface="Arial"/>
              <a:buNone/>
            </a:pPr>
            <a:r>
              <a:rPr lang="en-US"/>
              <a:t>• To be approved, the requested course must not conflict with any other scheduled courses on any day of the week. </a:t>
            </a:r>
            <a:endParaRPr/>
          </a:p>
          <a:p>
            <a:pPr indent="0" lvl="0" marL="0" rtl="0" algn="l">
              <a:lnSpc>
                <a:spcPct val="115000"/>
              </a:lnSpc>
              <a:spcBef>
                <a:spcPts val="0"/>
              </a:spcBef>
              <a:spcAft>
                <a:spcPts val="0"/>
              </a:spcAft>
              <a:buClr>
                <a:schemeClr val="dk1"/>
              </a:buClr>
              <a:buSzPts val="1100"/>
              <a:buFont typeface="Arial"/>
              <a:buNone/>
            </a:pPr>
            <a:r>
              <a:rPr lang="en-US"/>
              <a:t>• If a student withdraws from or earns a grade of D or F in a college class, a single course enrollment will not be permitted the following semester. </a:t>
            </a:r>
            <a:endParaRPr/>
          </a:p>
          <a:p>
            <a:pPr indent="0" lvl="0" marL="0" rtl="0" algn="l">
              <a:lnSpc>
                <a:spcPct val="115000"/>
              </a:lnSpc>
              <a:spcBef>
                <a:spcPts val="0"/>
              </a:spcBef>
              <a:spcAft>
                <a:spcPts val="0"/>
              </a:spcAft>
              <a:buClr>
                <a:schemeClr val="dk1"/>
              </a:buClr>
              <a:buSzPts val="1100"/>
              <a:buFont typeface="Arial"/>
              <a:buNone/>
            </a:pPr>
            <a:r>
              <a:rPr lang="en-US"/>
              <a:t>• AMCS students are encouraged to take foreign languages, music, art, and other elective classes through UAA rather than as single course enrollments.</a:t>
            </a:r>
            <a:endParaRPr/>
          </a:p>
          <a:p>
            <a:pPr indent="0" lvl="0" marL="0" rtl="0" algn="l">
              <a:lnSpc>
                <a:spcPct val="100000"/>
              </a:lnSpc>
              <a:spcBef>
                <a:spcPts val="0"/>
              </a:spcBef>
              <a:spcAft>
                <a:spcPts val="0"/>
              </a:spcAft>
              <a:buSzPts val="1400"/>
              <a:buNone/>
            </a:pPr>
            <a:r>
              <a:t/>
            </a:r>
            <a:endParaRPr sz="1400"/>
          </a:p>
        </p:txBody>
      </p:sp>
      <p:sp>
        <p:nvSpPr>
          <p:cNvPr id="267" name="Google Shape;267;p14: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0564e8af4b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0564e8af4b_0_0: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Heather</a:t>
            </a:r>
            <a:endParaRPr/>
          </a:p>
        </p:txBody>
      </p:sp>
      <p:sp>
        <p:nvSpPr>
          <p:cNvPr id="274" name="Google Shape;274;g20564e8af4b_0_0: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0564e8af4b_0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0564e8af4b_0_6: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AMCS school counselor will review the schedule you created with your UAA advisor to make sure you’re meeting ASD’s graduation requirements.  Your AMCS counselor will also work with you to schedule advisory classes and any other classes that need to be taken through AMCS or any other ASD program.</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81" name="Google Shape;281;g20564e8af4b_0_6: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3: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Beth</a:t>
            </a:r>
            <a:endParaRPr/>
          </a:p>
          <a:p>
            <a:pPr indent="0" lvl="0" marL="0" rtl="0" algn="l">
              <a:lnSpc>
                <a:spcPct val="100000"/>
              </a:lnSpc>
              <a:spcBef>
                <a:spcPts val="0"/>
              </a:spcBef>
              <a:spcAft>
                <a:spcPts val="0"/>
              </a:spcAft>
              <a:buClr>
                <a:schemeClr val="dk1"/>
              </a:buClr>
              <a:buSzPts val="1400"/>
              <a:buFont typeface="Arial"/>
              <a:buNone/>
            </a:pPr>
            <a:r>
              <a:rPr lang="en-US"/>
              <a:t>-Advisory classes are designed to provide students with extra support as they acclimate to college classes.  Advisory teachers not only help with homework, but they also help students navigate being dual-enrolled in ASD and UAA.  They provide direction and advice as needed.  For example, how to communicate with your professor.</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Advisory classes are required during the semesters in which you take your first UAA Language Arts and Math classes.  Students will be placed in advisory if they have a C or lower in a UAA math, Lang. Arts., and sometimes Science or other classes which will be determined on a case-by-case basis.  Some students request to take advisory because they want to continue getting extra support.</a:t>
            </a:r>
            <a:endParaRPr/>
          </a:p>
          <a:p>
            <a:pPr indent="0" lvl="0" marL="0" rtl="0" algn="l">
              <a:lnSpc>
                <a:spcPct val="100000"/>
              </a:lnSpc>
              <a:spcBef>
                <a:spcPts val="0"/>
              </a:spcBef>
              <a:spcAft>
                <a:spcPts val="0"/>
              </a:spcAft>
              <a:buSzPts val="1400"/>
              <a:buNone/>
            </a:pPr>
            <a:r>
              <a:t/>
            </a:r>
            <a:endParaRPr/>
          </a:p>
        </p:txBody>
      </p:sp>
      <p:sp>
        <p:nvSpPr>
          <p:cNvPr id="288" name="Google Shape;288;p13: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687ed3c44_0_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0687ed3c44_0_9: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95" name="Google Shape;295;g20687ed3c44_0_9: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5: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2" marL="914400" rtl="0" algn="l">
              <a:lnSpc>
                <a:spcPct val="100000"/>
              </a:lnSpc>
              <a:spcBef>
                <a:spcPts val="0"/>
              </a:spcBef>
              <a:spcAft>
                <a:spcPts val="0"/>
              </a:spcAft>
              <a:buSzPts val="1400"/>
              <a:buNone/>
            </a:pPr>
            <a:r>
              <a:rPr lang="en-US"/>
              <a:t>Beth</a:t>
            </a:r>
            <a:endParaRPr/>
          </a:p>
          <a:p>
            <a:pPr indent="0" lvl="2" marL="914400" rtl="0" algn="l">
              <a:lnSpc>
                <a:spcPct val="100000"/>
              </a:lnSpc>
              <a:spcBef>
                <a:spcPts val="0"/>
              </a:spcBef>
              <a:spcAft>
                <a:spcPts val="0"/>
              </a:spcAft>
              <a:buClr>
                <a:schemeClr val="dk1"/>
              </a:buClr>
              <a:buSzPts val="1400"/>
              <a:buFont typeface="Arial"/>
              <a:buNone/>
            </a:pPr>
            <a:r>
              <a:rPr lang="en-US"/>
              <a:t>AMCS students are expected to be full-time students.  That means the student needs to earn a min. of 3.0 credits every semester.  In a traditional high school setting, that equals six, semester-long classes.  At AMCS that might equal 3 UAA classes per semester or a combination of UAA and ASD classes.  Basically a 3-4 college credit course equals one high school credit which you can see on the table above.  This is something that your AMCS counselor looks for when reviewing the schedules you build with your UAA advisor. </a:t>
            </a:r>
            <a:endParaRPr/>
          </a:p>
          <a:p>
            <a:pPr indent="0" lvl="2" marL="9144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2" name="Google Shape;302;p15: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2: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Kim</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What is Alaska Middle College School?</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Alaska Middle College School is a collaboration between University of Alaska Anchorage and ASD. It is a program that requires students to be dually enrolled, or at the sametime, in ASD and UAA.  A dual enrollment program means the student is associated associated with two different sets of policies and procedures.  It is very much like dual citizenship in which a person can hold citizenship in America and Canada.  You have the privilege and benefits from both countries, but you must abide by both countries' laws and processes.</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The goal of the program is to provide transition support for students completing college credits for their high diploma requirements while still in high school.</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The primary outcome of this program is to ensure all students graduate on time.  We also want students to complete college courses and earn credits towards their personal or academic goals.  Please note, earning an Associate of Arts degree is possible, however it is difficult to complete in 4 semester.  You will need to take 15 credits per semester.</a:t>
            </a:r>
            <a:endParaRPr/>
          </a:p>
          <a:p>
            <a:pPr indent="0" lvl="0" marL="0" rtl="0" algn="l">
              <a:lnSpc>
                <a:spcPct val="115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p:txBody>
      </p:sp>
      <p:sp>
        <p:nvSpPr>
          <p:cNvPr id="179" name="Google Shape;179;p2: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6: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1100" u="sng">
                <a:solidFill>
                  <a:schemeClr val="hlink"/>
                </a:solidFill>
                <a:hlinkClick r:id="rId2"/>
              </a:rPr>
              <a:t>https://asdk12.zoom.us/j/8761924969?pwd=cjNkQjh2bzI0MU5wZ21ZR2dmOFIrZz09</a:t>
            </a:r>
            <a:r>
              <a:rPr lang="en-US" sz="1100"/>
              <a:t>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u="sng">
                <a:solidFill>
                  <a:schemeClr val="hlink"/>
                </a:solidFill>
                <a:hlinkClick r:id="rId3"/>
              </a:rPr>
              <a:t>https://uaonline.alaska.edu/banprod/owa/bwskalog.p_disploginnew?in_id=&amp;cpbl=&amp;newid=</a:t>
            </a:r>
            <a:r>
              <a:rPr lang="en-US" sz="1100"/>
              <a:t> </a:t>
            </a:r>
            <a:endParaRPr sz="1100"/>
          </a:p>
          <a:p>
            <a:pPr indent="0" lvl="0" marL="0" rtl="0" algn="l">
              <a:lnSpc>
                <a:spcPct val="100000"/>
              </a:lnSpc>
              <a:spcBef>
                <a:spcPts val="0"/>
              </a:spcBef>
              <a:spcAft>
                <a:spcPts val="0"/>
              </a:spcAft>
              <a:buClr>
                <a:schemeClr val="dk1"/>
              </a:buClr>
              <a:buSzPts val="1100"/>
              <a:buFont typeface="Arial"/>
              <a:buNone/>
            </a:pPr>
            <a:r>
              <a:t/>
            </a:r>
            <a:endParaRPr/>
          </a:p>
        </p:txBody>
      </p:sp>
      <p:sp>
        <p:nvSpPr>
          <p:cNvPr id="311" name="Google Shape;311;p16: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7: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Kim</a:t>
            </a:r>
            <a:endParaRPr/>
          </a:p>
          <a:p>
            <a:pPr indent="0" lvl="0" marL="0" rtl="0" algn="l">
              <a:lnSpc>
                <a:spcPct val="100000"/>
              </a:lnSpc>
              <a:spcBef>
                <a:spcPts val="0"/>
              </a:spcBef>
              <a:spcAft>
                <a:spcPts val="0"/>
              </a:spcAft>
              <a:buSzPts val="1400"/>
              <a:buNone/>
            </a:pPr>
            <a:r>
              <a:t/>
            </a:r>
            <a:endParaRPr/>
          </a:p>
        </p:txBody>
      </p:sp>
      <p:sp>
        <p:nvSpPr>
          <p:cNvPr id="318" name="Google Shape;318;p17: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Everyone</a:t>
            </a:r>
            <a:endParaRPr/>
          </a:p>
        </p:txBody>
      </p:sp>
      <p:sp>
        <p:nvSpPr>
          <p:cNvPr id="325" name="Google Shape;325;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Kim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Who should consider applying to AMCS?</a:t>
            </a:r>
            <a:endParaRPr/>
          </a:p>
          <a:p>
            <a:pPr indent="0" lvl="0" marL="0" rtl="0" algn="l">
              <a:lnSpc>
                <a:spcPct val="100000"/>
              </a:lnSpc>
              <a:spcBef>
                <a:spcPts val="0"/>
              </a:spcBef>
              <a:spcAft>
                <a:spcPts val="0"/>
              </a:spcAft>
              <a:buSzPts val="1400"/>
              <a:buNone/>
            </a:pPr>
            <a:r>
              <a:rPr lang="en-US"/>
              <a:t>	This is a program for juniors and seniors only.  Students need to be ready for a fast-learning environment, be able to work independently, manage their  time, and demonstrate academic readiness.  Academic readiness means students must complete placement testing with UAA for writing and math.  To qualify for the program, students scores must place them into college writing and math.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you ready?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Student must have strong attendance records at their school.  Missing just one class can be detrimental to the student’s success in the course because college courses move through more materials in semester than what is found in high school semester course.  College courses usually cover a year’s worth of material in one semester.  Also, college courses do not meet every day but one, twice or three times a week.  So it is imperative students manage their time wisely.  Since students will be in an adult environment, students in AMCS must be mature, responsible and independent. We will not manage your time, we will not remind you to complete your homework.  Your parents should not have to do this for you.  You must be able to do this yourself.</a:t>
            </a:r>
            <a:endParaRPr/>
          </a:p>
        </p:txBody>
      </p:sp>
      <p:sp>
        <p:nvSpPr>
          <p:cNvPr id="185" name="Google Shape;185;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4: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Kim</a:t>
            </a:r>
            <a:endParaRPr/>
          </a:p>
          <a:p>
            <a:pPr indent="0" lvl="0" marL="0" rtl="0" algn="l">
              <a:lnSpc>
                <a:spcPct val="115000"/>
              </a:lnSpc>
              <a:spcBef>
                <a:spcPts val="0"/>
              </a:spcBef>
              <a:spcAft>
                <a:spcPts val="0"/>
              </a:spcAft>
              <a:buClr>
                <a:schemeClr val="dk1"/>
              </a:buClr>
              <a:buSzPts val="1100"/>
              <a:buFont typeface="Arial"/>
              <a:buNone/>
            </a:pPr>
            <a:r>
              <a:rPr lang="en-US"/>
              <a:t>The ASD covers most of the costs for you to participate in the AMCS program.  However, there are some costs you will need to plan to cover.  ASD will cover all UAA tuition and fees for approved courses along with all textbooks related to those courses.  ASD will supply a Chromebook if you need one.  ASD provides transportation as needed and covers all the costs for the AMCS employees. </a:t>
            </a:r>
            <a:endParaRPr/>
          </a:p>
          <a:p>
            <a:pPr indent="0" lvl="0" marL="0" rtl="0" algn="l">
              <a:lnSpc>
                <a:spcPct val="115000"/>
              </a:lnSpc>
              <a:spcBef>
                <a:spcPts val="0"/>
              </a:spcBef>
              <a:spcAft>
                <a:spcPts val="0"/>
              </a:spcAft>
              <a:buClr>
                <a:schemeClr val="dk1"/>
              </a:buClr>
              <a:buSzPts val="1100"/>
              <a:buFont typeface="Arial"/>
              <a:buNone/>
            </a:pPr>
            <a:r>
              <a:rPr lang="en-US"/>
              <a:t>Students will need to plan to pay for personal items that cannot be shared or reused.  Such items would be personal safety equipment like lab goggles, lab coats, scrubs, etc.  Students are also expected to cover study materials such as paper, pencils, notebooks, calculators, etc along with Internet costs.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Please note, ASD cost are only for the fall and spring semester.  If a student wants to enroll at the University for summer courses, all costs are the responsibility of the student, ASD will not pay the bill.  Also, ASD will not pay for certain courses as they are cost prohibitive, such as the Profession Piloting Class which has a $5,000 lab fee.</a:t>
            </a:r>
            <a:endParaRPr/>
          </a:p>
          <a:p>
            <a:pPr indent="0" lvl="0" marL="0" rtl="0" algn="l">
              <a:lnSpc>
                <a:spcPct val="100000"/>
              </a:lnSpc>
              <a:spcBef>
                <a:spcPts val="0"/>
              </a:spcBef>
              <a:spcAft>
                <a:spcPts val="0"/>
              </a:spcAft>
              <a:buSzPts val="1400"/>
              <a:buNone/>
            </a:pPr>
            <a:r>
              <a:t/>
            </a:r>
            <a:endParaRPr/>
          </a:p>
        </p:txBody>
      </p:sp>
      <p:sp>
        <p:nvSpPr>
          <p:cNvPr id="192" name="Google Shape;192;p4: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5: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Beth</a:t>
            </a:r>
            <a:endParaRPr/>
          </a:p>
          <a:p>
            <a:pPr indent="0" lvl="0" marL="0" rtl="0" algn="l">
              <a:lnSpc>
                <a:spcPct val="100000"/>
              </a:lnSpc>
              <a:spcBef>
                <a:spcPts val="0"/>
              </a:spcBef>
              <a:spcAft>
                <a:spcPts val="0"/>
              </a:spcAft>
              <a:buSzPts val="1400"/>
              <a:buNone/>
            </a:pPr>
            <a:r>
              <a:rPr lang="en-US"/>
              <a:t>Once you enroll in Alaska Middle College School, AMCS becomes your primary school.  If you’re transferring to us from an ASD school, that school will become your affiliate school.  If you’re new to the Anchorage School District, the high school that is in your zone based on your address becomes your affiliate school. </a:t>
            </a:r>
            <a:endParaRPr/>
          </a:p>
        </p:txBody>
      </p:sp>
      <p:sp>
        <p:nvSpPr>
          <p:cNvPr id="199" name="Google Shape;199;p5: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687ed3c44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0687ed3c44_0_0: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Beth</a:t>
            </a:r>
            <a:endParaRPr/>
          </a:p>
          <a:p>
            <a:pPr indent="0" lvl="0" marL="0" rtl="0" algn="l">
              <a:lnSpc>
                <a:spcPct val="100000"/>
              </a:lnSpc>
              <a:spcBef>
                <a:spcPts val="0"/>
              </a:spcBef>
              <a:spcAft>
                <a:spcPts val="0"/>
              </a:spcAft>
              <a:buSzPts val="1400"/>
              <a:buNone/>
            </a:pPr>
            <a:r>
              <a:rPr lang="en-US"/>
              <a:t>Once you enroll in Alaska Middle College School, AMCS becomes your primary school.  If you’re transferring to us from an ASD school, that school will become your affiliate school.  If you’re new to the Anchorage School District, the high school that is in your zone based on your address becomes your affiliate school. </a:t>
            </a:r>
            <a:endParaRPr/>
          </a:p>
        </p:txBody>
      </p:sp>
      <p:sp>
        <p:nvSpPr>
          <p:cNvPr id="206" name="Google Shape;206;g20687ed3c44_0_0: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701040" y="4415790"/>
            <a:ext cx="5608320" cy="418338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Beth</a:t>
            </a:r>
            <a:endParaRPr/>
          </a:p>
          <a:p>
            <a:pPr indent="0" lvl="2" marL="0" rtl="0" algn="l">
              <a:lnSpc>
                <a:spcPct val="100000"/>
              </a:lnSpc>
              <a:spcBef>
                <a:spcPts val="0"/>
              </a:spcBef>
              <a:spcAft>
                <a:spcPts val="0"/>
              </a:spcAft>
              <a:buClr>
                <a:schemeClr val="dk1"/>
              </a:buClr>
              <a:buSzPts val="1400"/>
              <a:buFont typeface="Arial"/>
              <a:buNone/>
            </a:pPr>
            <a:r>
              <a:rPr lang="en-US"/>
              <a:t>An athlete must be enrolled in the equivalent of</a:t>
            </a:r>
            <a:r>
              <a:rPr i="1" lang="en-US"/>
              <a:t> five </a:t>
            </a:r>
            <a:r>
              <a:rPr lang="en-US"/>
              <a:t>semester-long classes (2.5 credits) to maintain athletic eligibility; </a:t>
            </a:r>
            <a:endParaRPr/>
          </a:p>
          <a:p>
            <a:pPr indent="0" lvl="2"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12" name="Google Shape;212;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7: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Kim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stated previously, you are a dual citizenship in both ASD and UAA. This means you will follow the UAA and ASD calendars, handbooks and student code of conduct.  You are responsible for being aware of the holidays breaks, closures, class times, etc. for each entity.  Beware ASD and UAA each have different days such as ASD’s in-service days, parent/teacher conferences and holidays.  An example is that ASD has president day off but UAA does not observe this holiday.  If the you have a college course scheduled for a Mondays, you will need to attend the class.  Also, beware ASD and UAA do not alway close together.  ASD can close for icy sidewalks and icy bus routes but UAA may stay open.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a:t>If you have questions about these areas, please direct your questions to the appropriate staff.  High school to ASD AMCS staff and College and UAA questions to the college advisors.  </a:t>
            </a:r>
            <a:endParaRPr/>
          </a:p>
          <a:p>
            <a:pPr indent="0" lvl="0" marL="0" rtl="0" algn="l">
              <a:lnSpc>
                <a:spcPct val="100000"/>
              </a:lnSpc>
              <a:spcBef>
                <a:spcPts val="0"/>
              </a:spcBef>
              <a:spcAft>
                <a:spcPts val="0"/>
              </a:spcAft>
              <a:buSzPts val="1400"/>
              <a:buNone/>
            </a:pPr>
            <a:r>
              <a:t/>
            </a:r>
            <a:endParaRPr/>
          </a:p>
        </p:txBody>
      </p:sp>
      <p:sp>
        <p:nvSpPr>
          <p:cNvPr id="219" name="Google Shape;219;p7: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8: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Heather</a:t>
            </a:r>
            <a:endParaRPr/>
          </a:p>
        </p:txBody>
      </p:sp>
      <p:sp>
        <p:nvSpPr>
          <p:cNvPr id="228" name="Google Shape;228;p8:notes"/>
          <p:cNvSpPr txBox="1"/>
          <p:nvPr>
            <p:ph idx="12" type="sldNum"/>
          </p:nvPr>
        </p:nvSpPr>
        <p:spPr>
          <a:xfrm>
            <a:off x="3970938" y="8829967"/>
            <a:ext cx="3037800" cy="4647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Source Sans Pro"/>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0"/>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Source Sans Pr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p:nvPr>
            <p:ph idx="2" type="pic"/>
          </p:nvPr>
        </p:nvSpPr>
        <p:spPr>
          <a:xfrm>
            <a:off x="3887391" y="987426"/>
            <a:ext cx="4629150" cy="4873625"/>
          </a:xfrm>
          <a:prstGeom prst="rect">
            <a:avLst/>
          </a:prstGeom>
          <a:noFill/>
          <a:ln>
            <a:noFill/>
          </a:ln>
        </p:spPr>
      </p:sp>
      <p:sp>
        <p:nvSpPr>
          <p:cNvPr id="70" name="Google Shape;70;p3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1" name="Google Shape;71;p31"/>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32"/>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rot="5400000">
            <a:off x="2135146" y="-416423"/>
            <a:ext cx="4971677" cy="81969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2"/>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3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33"/>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3"/>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ternate title page">
  <p:cSld name="1_Alternate title page">
    <p:spTree>
      <p:nvGrpSpPr>
        <p:cNvPr id="86" name="Shape 86"/>
        <p:cNvGrpSpPr/>
        <p:nvPr/>
      </p:nvGrpSpPr>
      <p:grpSpPr>
        <a:xfrm>
          <a:off x="0" y="0"/>
          <a:ext cx="0" cy="0"/>
          <a:chOff x="0" y="0"/>
          <a:chExt cx="0" cy="0"/>
        </a:xfrm>
      </p:grpSpPr>
      <p:sp>
        <p:nvSpPr>
          <p:cNvPr id="87" name="Google Shape;87;p34"/>
          <p:cNvSpPr txBox="1"/>
          <p:nvPr>
            <p:ph type="title"/>
          </p:nvPr>
        </p:nvSpPr>
        <p:spPr>
          <a:xfrm>
            <a:off x="1143001" y="1600200"/>
            <a:ext cx="6873949"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Source San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3"/>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3"/>
          <p:cNvSpPr txBox="1"/>
          <p:nvPr>
            <p:ph idx="1" type="body"/>
          </p:nvPr>
        </p:nvSpPr>
        <p:spPr>
          <a:xfrm>
            <a:off x="522513" y="1196210"/>
            <a:ext cx="8196900" cy="49716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750"/>
              </a:spcBef>
              <a:spcAft>
                <a:spcPts val="0"/>
              </a:spcAft>
              <a:buClr>
                <a:schemeClr val="dk1"/>
              </a:buClr>
              <a:buSzPts val="3000"/>
              <a:buChar char="•"/>
              <a:defRPr sz="3000"/>
            </a:lvl1pPr>
            <a:lvl2pPr indent="-400050" lvl="1" marL="914400" algn="l">
              <a:lnSpc>
                <a:spcPct val="90000"/>
              </a:lnSpc>
              <a:spcBef>
                <a:spcPts val="375"/>
              </a:spcBef>
              <a:spcAft>
                <a:spcPts val="0"/>
              </a:spcAft>
              <a:buClr>
                <a:schemeClr val="dk1"/>
              </a:buClr>
              <a:buSzPts val="2700"/>
              <a:buChar char="•"/>
              <a:defRPr sz="2700"/>
            </a:lvl2pPr>
            <a:lvl3pPr indent="-381000" lvl="2" marL="1371600" algn="l">
              <a:lnSpc>
                <a:spcPct val="90000"/>
              </a:lnSpc>
              <a:spcBef>
                <a:spcPts val="375"/>
              </a:spcBef>
              <a:spcAft>
                <a:spcPts val="0"/>
              </a:spcAft>
              <a:buClr>
                <a:schemeClr val="dk1"/>
              </a:buClr>
              <a:buSzPts val="2400"/>
              <a:buChar char="•"/>
              <a:defRPr sz="2400"/>
            </a:lvl3pPr>
            <a:lvl4pPr indent="-361950" lvl="3" marL="1828800" algn="l">
              <a:lnSpc>
                <a:spcPct val="90000"/>
              </a:lnSpc>
              <a:spcBef>
                <a:spcPts val="375"/>
              </a:spcBef>
              <a:spcAft>
                <a:spcPts val="0"/>
              </a:spcAft>
              <a:buClr>
                <a:schemeClr val="dk1"/>
              </a:buClr>
              <a:buSzPts val="2100"/>
              <a:buChar char="•"/>
              <a:defRPr sz="2100"/>
            </a:lvl4pPr>
            <a:lvl5pPr indent="-361950" lvl="4" marL="2286000" algn="l">
              <a:lnSpc>
                <a:spcPct val="90000"/>
              </a:lnSpc>
              <a:spcBef>
                <a:spcPts val="375"/>
              </a:spcBef>
              <a:spcAft>
                <a:spcPts val="0"/>
              </a:spcAft>
              <a:buClr>
                <a:schemeClr val="dk1"/>
              </a:buClr>
              <a:buSzPts val="2100"/>
              <a:buChar char="•"/>
              <a:defRPr sz="21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23"/>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3"/>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35"/>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Source Sans Pro"/>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03" name="Google Shape;103;p35"/>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5"/>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page">
  <p:cSld name="Alternate title page">
    <p:spTree>
      <p:nvGrpSpPr>
        <p:cNvPr id="106" name="Shape 106"/>
        <p:cNvGrpSpPr/>
        <p:nvPr/>
      </p:nvGrpSpPr>
      <p:grpSpPr>
        <a:xfrm>
          <a:off x="0" y="0"/>
          <a:ext cx="0" cy="0"/>
          <a:chOff x="0" y="0"/>
          <a:chExt cx="0" cy="0"/>
        </a:xfrm>
      </p:grpSpPr>
      <p:sp>
        <p:nvSpPr>
          <p:cNvPr id="107" name="Google Shape;107;p36"/>
          <p:cNvSpPr txBox="1"/>
          <p:nvPr>
            <p:ph type="title"/>
          </p:nvPr>
        </p:nvSpPr>
        <p:spPr>
          <a:xfrm>
            <a:off x="1143001" y="1600200"/>
            <a:ext cx="68739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Source San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37"/>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7"/>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38"/>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Source Sans Pro"/>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8"/>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5" name="Google Shape;115;p38"/>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8"/>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39"/>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9"/>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9"/>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9"/>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9"/>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1"/>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522513" y="1196210"/>
            <a:ext cx="8196943" cy="4971677"/>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750"/>
              </a:spcBef>
              <a:spcAft>
                <a:spcPts val="0"/>
              </a:spcAft>
              <a:buClr>
                <a:schemeClr val="dk1"/>
              </a:buClr>
              <a:buSzPts val="3000"/>
              <a:buChar char="•"/>
              <a:defRPr sz="3000"/>
            </a:lvl1pPr>
            <a:lvl2pPr indent="-400050" lvl="1" marL="914400" algn="l">
              <a:lnSpc>
                <a:spcPct val="90000"/>
              </a:lnSpc>
              <a:spcBef>
                <a:spcPts val="375"/>
              </a:spcBef>
              <a:spcAft>
                <a:spcPts val="0"/>
              </a:spcAft>
              <a:buClr>
                <a:schemeClr val="dk1"/>
              </a:buClr>
              <a:buSzPts val="2700"/>
              <a:buChar char="•"/>
              <a:defRPr sz="2700"/>
            </a:lvl2pPr>
            <a:lvl3pPr indent="-381000" lvl="2" marL="1371600" algn="l">
              <a:lnSpc>
                <a:spcPct val="90000"/>
              </a:lnSpc>
              <a:spcBef>
                <a:spcPts val="375"/>
              </a:spcBef>
              <a:spcAft>
                <a:spcPts val="0"/>
              </a:spcAft>
              <a:buClr>
                <a:schemeClr val="dk1"/>
              </a:buClr>
              <a:buSzPts val="2400"/>
              <a:buChar char="•"/>
              <a:defRPr sz="2400"/>
            </a:lvl3pPr>
            <a:lvl4pPr indent="-361950" lvl="3" marL="1828800" algn="l">
              <a:lnSpc>
                <a:spcPct val="90000"/>
              </a:lnSpc>
              <a:spcBef>
                <a:spcPts val="375"/>
              </a:spcBef>
              <a:spcAft>
                <a:spcPts val="0"/>
              </a:spcAft>
              <a:buClr>
                <a:schemeClr val="dk1"/>
              </a:buClr>
              <a:buSzPts val="2100"/>
              <a:buChar char="•"/>
              <a:defRPr sz="2100"/>
            </a:lvl4pPr>
            <a:lvl5pPr indent="-361950" lvl="4" marL="2286000" algn="l">
              <a:lnSpc>
                <a:spcPct val="90000"/>
              </a:lnSpc>
              <a:spcBef>
                <a:spcPts val="375"/>
              </a:spcBef>
              <a:spcAft>
                <a:spcPts val="0"/>
              </a:spcAft>
              <a:buClr>
                <a:schemeClr val="dk1"/>
              </a:buClr>
              <a:buSzPts val="2100"/>
              <a:buChar char="•"/>
              <a:defRPr sz="21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1"/>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40"/>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0"/>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8" name="Google Shape;128;p40"/>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p40"/>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0" name="Google Shape;130;p40"/>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1" name="Google Shape;131;p40"/>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0"/>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41"/>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1"/>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1"/>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42"/>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Source Sans Pr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2"/>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42" name="Google Shape;142;p42"/>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3" name="Google Shape;143;p42"/>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2"/>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4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Source Sans Pr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3"/>
          <p:cNvSpPr/>
          <p:nvPr>
            <p:ph idx="2" type="pic"/>
          </p:nvPr>
        </p:nvSpPr>
        <p:spPr>
          <a:xfrm>
            <a:off x="3887391" y="987426"/>
            <a:ext cx="4629300" cy="4873500"/>
          </a:xfrm>
          <a:prstGeom prst="rect">
            <a:avLst/>
          </a:prstGeom>
          <a:noFill/>
          <a:ln>
            <a:noFill/>
          </a:ln>
        </p:spPr>
      </p:sp>
      <p:sp>
        <p:nvSpPr>
          <p:cNvPr id="149" name="Google Shape;149;p43"/>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50" name="Google Shape;150;p43"/>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3"/>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p44"/>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4"/>
          <p:cNvSpPr txBox="1"/>
          <p:nvPr>
            <p:ph idx="1" type="body"/>
          </p:nvPr>
        </p:nvSpPr>
        <p:spPr>
          <a:xfrm rot="5400000">
            <a:off x="2135206" y="-416440"/>
            <a:ext cx="4971600" cy="8196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44"/>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4"/>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p45"/>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5"/>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2" name="Google Shape;162;p45"/>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5"/>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ternate title page">
  <p:cSld name="1_Alternate title page">
    <p:spTree>
      <p:nvGrpSpPr>
        <p:cNvPr id="165" name="Shape 165"/>
        <p:cNvGrpSpPr/>
        <p:nvPr/>
      </p:nvGrpSpPr>
      <p:grpSpPr>
        <a:xfrm>
          <a:off x="0" y="0"/>
          <a:ext cx="0" cy="0"/>
          <a:chOff x="0" y="0"/>
          <a:chExt cx="0" cy="0"/>
        </a:xfrm>
      </p:grpSpPr>
      <p:sp>
        <p:nvSpPr>
          <p:cNvPr id="166" name="Google Shape;166;p46"/>
          <p:cNvSpPr txBox="1"/>
          <p:nvPr>
            <p:ph type="title"/>
          </p:nvPr>
        </p:nvSpPr>
        <p:spPr>
          <a:xfrm>
            <a:off x="1143001" y="1600200"/>
            <a:ext cx="68739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Source San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page">
  <p:cSld name="Alternate title page">
    <p:spTree>
      <p:nvGrpSpPr>
        <p:cNvPr id="27" name="Shape 27"/>
        <p:cNvGrpSpPr/>
        <p:nvPr/>
      </p:nvGrpSpPr>
      <p:grpSpPr>
        <a:xfrm>
          <a:off x="0" y="0"/>
          <a:ext cx="0" cy="0"/>
          <a:chOff x="0" y="0"/>
          <a:chExt cx="0" cy="0"/>
        </a:xfrm>
      </p:grpSpPr>
      <p:sp>
        <p:nvSpPr>
          <p:cNvPr id="28" name="Google Shape;28;p24"/>
          <p:cNvSpPr txBox="1"/>
          <p:nvPr>
            <p:ph type="title"/>
          </p:nvPr>
        </p:nvSpPr>
        <p:spPr>
          <a:xfrm>
            <a:off x="1143001" y="1600200"/>
            <a:ext cx="6873949"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Source San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25"/>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2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5"/>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Source Sans Pro"/>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9" name="Google Shape;39;p26"/>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7"/>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7"/>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28"/>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29"/>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3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Source Sans Pr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3" name="Google Shape;63;p3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4" name="Google Shape;64;p30"/>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3.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Source Sans Pro"/>
              <a:buNone/>
              <a:defRPr b="0" i="0" sz="33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522513" y="1196210"/>
            <a:ext cx="8196943" cy="4971677"/>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400050" lvl="1" marL="914400" marR="0" rtl="0" algn="l">
              <a:lnSpc>
                <a:spcPct val="90000"/>
              </a:lnSpc>
              <a:spcBef>
                <a:spcPts val="375"/>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2pPr>
            <a:lvl3pPr indent="-381000" lvl="2" marL="1371600"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61950" lvl="3" marL="18288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4pPr>
            <a:lvl5pPr indent="-361950" lvl="4" marL="22860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9"/>
          <p:cNvSpPr txBox="1"/>
          <p:nvPr>
            <p:ph idx="10" type="dt"/>
          </p:nvPr>
        </p:nvSpPr>
        <p:spPr>
          <a:xfrm>
            <a:off x="522514" y="6355033"/>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9"/>
          <p:cNvSpPr txBox="1"/>
          <p:nvPr>
            <p:ph idx="12" type="sldNum"/>
          </p:nvPr>
        </p:nvSpPr>
        <p:spPr>
          <a:xfrm>
            <a:off x="6662056"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8" name="Shape 88"/>
        <p:cNvGrpSpPr/>
        <p:nvPr/>
      </p:nvGrpSpPr>
      <p:grpSpPr>
        <a:xfrm>
          <a:off x="0" y="0"/>
          <a:ext cx="0" cy="0"/>
          <a:chOff x="0" y="0"/>
          <a:chExt cx="0" cy="0"/>
        </a:xfrm>
      </p:grpSpPr>
      <p:sp>
        <p:nvSpPr>
          <p:cNvPr id="89" name="Google Shape;89;p22"/>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Source Sans Pro"/>
              <a:buNone/>
              <a:defRPr b="0" i="0" sz="33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22"/>
          <p:cNvSpPr txBox="1"/>
          <p:nvPr>
            <p:ph idx="1" type="body"/>
          </p:nvPr>
        </p:nvSpPr>
        <p:spPr>
          <a:xfrm>
            <a:off x="522513" y="1196210"/>
            <a:ext cx="8196900" cy="49716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1pPr>
            <a:lvl2pPr indent="-400050" lvl="1" marL="914400" marR="0" rtl="0" algn="l">
              <a:lnSpc>
                <a:spcPct val="90000"/>
              </a:lnSpc>
              <a:spcBef>
                <a:spcPts val="375"/>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81000" lvl="2" marL="1371600"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1950" lvl="3" marL="18288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4pPr>
            <a:lvl5pPr indent="-361950" lvl="4" marL="22860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1" name="Google Shape;91;p22"/>
          <p:cNvSpPr txBox="1"/>
          <p:nvPr>
            <p:ph idx="10" type="dt"/>
          </p:nvPr>
        </p:nvSpPr>
        <p:spPr>
          <a:xfrm>
            <a:off x="522514" y="6355033"/>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22"/>
          <p:cNvSpPr txBox="1"/>
          <p:nvPr>
            <p:ph idx="12" type="sldNum"/>
          </p:nvPr>
        </p:nvSpPr>
        <p:spPr>
          <a:xfrm>
            <a:off x="6662056"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es.collegesource.com/publicview/TES_publicview01.aspx?rid=708d17a6-b166-4213-87b4-d7933dea5c0c&amp;aid=1581208a-72f1-472c-8942-9f7b5b199fc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www.asdk12.org/Page/1614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hyperlink" Target="mailto:hlbrekke@alaska.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ph idx="1" type="subTitle"/>
          </p:nvPr>
        </p:nvSpPr>
        <p:spPr>
          <a:xfrm>
            <a:off x="1725975" y="1529675"/>
            <a:ext cx="5751900" cy="1096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b="1" lang="en-US" sz="3600"/>
              <a:t>Welcome to Information &amp; Application Night</a:t>
            </a:r>
            <a:endParaRPr b="1" sz="3600"/>
          </a:p>
          <a:p>
            <a:pPr indent="0" lvl="0" marL="0" rtl="0" algn="ctr">
              <a:lnSpc>
                <a:spcPct val="90000"/>
              </a:lnSpc>
              <a:spcBef>
                <a:spcPts val="0"/>
              </a:spcBef>
              <a:spcAft>
                <a:spcPts val="0"/>
              </a:spcAft>
              <a:buClr>
                <a:schemeClr val="dk1"/>
              </a:buClr>
              <a:buSzPts val="1800"/>
              <a:buNone/>
            </a:pPr>
            <a:r>
              <a:t/>
            </a:r>
            <a:endParaRPr sz="3600"/>
          </a:p>
          <a:p>
            <a:pPr indent="0" lvl="0" marL="0" rtl="0" algn="ctr">
              <a:lnSpc>
                <a:spcPct val="90000"/>
              </a:lnSpc>
              <a:spcBef>
                <a:spcPts val="0"/>
              </a:spcBef>
              <a:spcAft>
                <a:spcPts val="0"/>
              </a:spcAft>
              <a:buClr>
                <a:schemeClr val="dk1"/>
              </a:buClr>
              <a:buSzPts val="1800"/>
              <a:buNone/>
            </a:pPr>
            <a:r>
              <a:t/>
            </a:r>
            <a:endParaRPr/>
          </a:p>
          <a:p>
            <a:pPr indent="0" lvl="0" marL="0" rtl="0" algn="ctr">
              <a:lnSpc>
                <a:spcPct val="90000"/>
              </a:lnSpc>
              <a:spcBef>
                <a:spcPts val="0"/>
              </a:spcBef>
              <a:spcAft>
                <a:spcPts val="0"/>
              </a:spcAft>
              <a:buClr>
                <a:schemeClr val="dk1"/>
              </a:buClr>
              <a:buSzPts val="1800"/>
              <a:buNone/>
            </a:pPr>
            <a:r>
              <a:t/>
            </a:r>
            <a:endParaRPr/>
          </a:p>
        </p:txBody>
      </p:sp>
      <p:pic>
        <p:nvPicPr>
          <p:cNvPr id="173" name="Google Shape;173;p1"/>
          <p:cNvPicPr preferRelativeResize="0"/>
          <p:nvPr/>
        </p:nvPicPr>
        <p:blipFill rotWithShape="1">
          <a:blip r:embed="rId3">
            <a:alphaModFix/>
          </a:blip>
          <a:srcRect b="0" l="0" r="0" t="0"/>
          <a:stretch/>
        </p:blipFill>
        <p:spPr>
          <a:xfrm>
            <a:off x="2142775" y="216575"/>
            <a:ext cx="4858450" cy="1313100"/>
          </a:xfrm>
          <a:prstGeom prst="rect">
            <a:avLst/>
          </a:prstGeom>
          <a:noFill/>
          <a:ln>
            <a:noFill/>
          </a:ln>
        </p:spPr>
      </p:pic>
      <p:sp>
        <p:nvSpPr>
          <p:cNvPr id="174" name="Google Shape;174;p1"/>
          <p:cNvSpPr txBox="1"/>
          <p:nvPr/>
        </p:nvSpPr>
        <p:spPr>
          <a:xfrm>
            <a:off x="531350" y="2474075"/>
            <a:ext cx="8122200" cy="2608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All participants microphones are muted to reduce sound interference during the presentation.</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Please submit your questions through the chat feature at the bottom of the screen. An AMCS staff member will read the question at the end of the presentation during the Q&amp;A session.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txBox="1"/>
          <p:nvPr/>
        </p:nvSpPr>
        <p:spPr>
          <a:xfrm>
            <a:off x="338075" y="5481550"/>
            <a:ext cx="7379700" cy="8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Arial"/>
                <a:ea typeface="Arial"/>
                <a:cs typeface="Arial"/>
                <a:sym typeface="Arial"/>
              </a:rPr>
              <a:t> asdk12.org/amcs</a:t>
            </a:r>
            <a:endParaRPr b="1" i="0" sz="3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3600">
                <a:solidFill>
                  <a:srgbClr val="548135"/>
                </a:solidFill>
                <a:latin typeface="Calibri"/>
                <a:ea typeface="Calibri"/>
                <a:cs typeface="Calibri"/>
                <a:sym typeface="Calibri"/>
              </a:rPr>
              <a:t>Transfer Credits </a:t>
            </a:r>
            <a:endParaRPr sz="3600">
              <a:latin typeface="Calibri"/>
              <a:ea typeface="Calibri"/>
              <a:cs typeface="Calibri"/>
              <a:sym typeface="Calibri"/>
            </a:endParaRPr>
          </a:p>
        </p:txBody>
      </p:sp>
      <p:sp>
        <p:nvSpPr>
          <p:cNvPr id="240" name="Google Shape;240;p9"/>
          <p:cNvSpPr txBox="1"/>
          <p:nvPr>
            <p:ph idx="1" type="body"/>
          </p:nvPr>
        </p:nvSpPr>
        <p:spPr>
          <a:xfrm>
            <a:off x="522513" y="1196210"/>
            <a:ext cx="8196900" cy="49716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750"/>
              </a:spcBef>
              <a:spcAft>
                <a:spcPts val="0"/>
              </a:spcAft>
              <a:buSzPts val="2800"/>
              <a:buChar char="•"/>
            </a:pPr>
            <a:r>
              <a:rPr lang="en-US" sz="2800"/>
              <a:t>Transferability of credits is determined by accepting university</a:t>
            </a:r>
            <a:endParaRPr sz="2800"/>
          </a:p>
          <a:p>
            <a:pPr indent="-406400" lvl="1" marL="914400" rtl="0" algn="l">
              <a:lnSpc>
                <a:spcPct val="90000"/>
              </a:lnSpc>
              <a:spcBef>
                <a:spcPts val="0"/>
              </a:spcBef>
              <a:spcAft>
                <a:spcPts val="0"/>
              </a:spcAft>
              <a:buSzPts val="2800"/>
              <a:buChar char="•"/>
            </a:pPr>
            <a:r>
              <a:rPr lang="en-US" sz="2800"/>
              <a:t>Middle College advisor works with students to align courses</a:t>
            </a:r>
            <a:endParaRPr sz="2800"/>
          </a:p>
          <a:p>
            <a:pPr indent="-406400" lvl="0" marL="457200" rtl="0" algn="l">
              <a:lnSpc>
                <a:spcPct val="90000"/>
              </a:lnSpc>
              <a:spcBef>
                <a:spcPts val="0"/>
              </a:spcBef>
              <a:spcAft>
                <a:spcPts val="0"/>
              </a:spcAft>
              <a:buSzPts val="2800"/>
              <a:buChar char="•"/>
            </a:pPr>
            <a:r>
              <a:rPr lang="en-US" sz="2800"/>
              <a:t>Important to keep a copy of all UAA course syllabi for your records </a:t>
            </a:r>
            <a:endParaRPr sz="2800"/>
          </a:p>
          <a:p>
            <a:pPr indent="-406400" lvl="0" marL="457200" rtl="0" algn="l">
              <a:lnSpc>
                <a:spcPct val="90000"/>
              </a:lnSpc>
              <a:spcBef>
                <a:spcPts val="0"/>
              </a:spcBef>
              <a:spcAft>
                <a:spcPts val="0"/>
              </a:spcAft>
              <a:buSzPts val="2800"/>
              <a:buChar char="•"/>
            </a:pPr>
            <a:r>
              <a:rPr lang="en-US" sz="2800"/>
              <a:t>First Year Freshmen or Transfer Student?</a:t>
            </a:r>
            <a:endParaRPr sz="2800"/>
          </a:p>
          <a:p>
            <a:pPr indent="0" lvl="0" marL="0" rtl="0" algn="ctr">
              <a:lnSpc>
                <a:spcPct val="90000"/>
              </a:lnSpc>
              <a:spcBef>
                <a:spcPts val="750"/>
              </a:spcBef>
              <a:spcAft>
                <a:spcPts val="0"/>
              </a:spcAft>
              <a:buSzPts val="3000"/>
              <a:buNone/>
            </a:pPr>
            <a:r>
              <a:t/>
            </a:r>
            <a:endParaRPr sz="2800"/>
          </a:p>
          <a:p>
            <a:pPr indent="0" lvl="0" marL="0" rtl="0" algn="ctr">
              <a:lnSpc>
                <a:spcPct val="90000"/>
              </a:lnSpc>
              <a:spcBef>
                <a:spcPts val="750"/>
              </a:spcBef>
              <a:spcAft>
                <a:spcPts val="0"/>
              </a:spcAft>
              <a:buSzPts val="3000"/>
              <a:buNone/>
            </a:pPr>
            <a:r>
              <a:rPr lang="en-US" sz="2400" u="sng">
                <a:solidFill>
                  <a:schemeClr val="hlink"/>
                </a:solidFill>
                <a:hlinkClick r:id="rId3"/>
              </a:rPr>
              <a:t>To look at transfer credit</a:t>
            </a:r>
            <a:r>
              <a:rPr lang="en-US" sz="2400"/>
              <a:t> </a:t>
            </a:r>
            <a:endParaRPr sz="2400"/>
          </a:p>
          <a:p>
            <a:pPr indent="0" lvl="0" marL="0" rtl="0" algn="ctr">
              <a:lnSpc>
                <a:spcPct val="90000"/>
              </a:lnSpc>
              <a:spcBef>
                <a:spcPts val="750"/>
              </a:spcBef>
              <a:spcAft>
                <a:spcPts val="0"/>
              </a:spcAft>
              <a:buSzPts val="3000"/>
              <a:buNone/>
            </a:pPr>
            <a:r>
              <a:t/>
            </a:r>
            <a:endParaRPr sz="1400">
              <a:latin typeface="Comic Sans MS"/>
              <a:ea typeface="Comic Sans MS"/>
              <a:cs typeface="Comic Sans MS"/>
              <a:sym typeface="Comic Sans MS"/>
            </a:endParaRPr>
          </a:p>
          <a:p>
            <a:pPr indent="0" lvl="0" marL="0" rtl="0" algn="ctr">
              <a:lnSpc>
                <a:spcPct val="90000"/>
              </a:lnSpc>
              <a:spcBef>
                <a:spcPts val="750"/>
              </a:spcBef>
              <a:spcAft>
                <a:spcPts val="0"/>
              </a:spcAft>
              <a:buSzPts val="3000"/>
              <a:buNone/>
            </a:pPr>
            <a:r>
              <a:t/>
            </a:r>
            <a:endParaRPr sz="1400">
              <a:latin typeface="Comic Sans MS"/>
              <a:ea typeface="Comic Sans MS"/>
              <a:cs typeface="Comic Sans MS"/>
              <a:sym typeface="Comic Sans MS"/>
            </a:endParaRPr>
          </a:p>
          <a:p>
            <a:pPr indent="0" lvl="0" marL="0" rtl="0" algn="ctr">
              <a:lnSpc>
                <a:spcPct val="90000"/>
              </a:lnSpc>
              <a:spcBef>
                <a:spcPts val="750"/>
              </a:spcBef>
              <a:spcAft>
                <a:spcPts val="0"/>
              </a:spcAft>
              <a:buSzPts val="3000"/>
              <a:buNone/>
            </a:pPr>
            <a:r>
              <a:t/>
            </a:r>
            <a:endParaRPr sz="1400">
              <a:latin typeface="Comic Sans MS"/>
              <a:ea typeface="Comic Sans MS"/>
              <a:cs typeface="Comic Sans MS"/>
              <a:sym typeface="Comic Sans MS"/>
            </a:endParaRPr>
          </a:p>
          <a:p>
            <a:pPr indent="0" lvl="0" marL="0" rtl="0" algn="ctr">
              <a:lnSpc>
                <a:spcPct val="100000"/>
              </a:lnSpc>
              <a:spcBef>
                <a:spcPts val="0"/>
              </a:spcBef>
              <a:spcAft>
                <a:spcPts val="0"/>
              </a:spcAft>
              <a:buClr>
                <a:schemeClr val="dk1"/>
              </a:buClr>
              <a:buSzPts val="1100"/>
              <a:buFont typeface="Arial"/>
              <a:buNone/>
            </a:pPr>
            <a:r>
              <a:rPr lang="en-US" sz="900"/>
              <a:t>The University of Alaska Anchorage has been accredited by the </a:t>
            </a:r>
            <a:r>
              <a:rPr b="1" lang="en-US" sz="900"/>
              <a:t>Northwest Commission on Colleges and Universities</a:t>
            </a:r>
            <a:r>
              <a:rPr lang="en-US" sz="900"/>
              <a:t> (</a:t>
            </a:r>
            <a:r>
              <a:rPr b="1" lang="en-US" sz="900"/>
              <a:t>NWCCU</a:t>
            </a:r>
            <a:r>
              <a:rPr lang="en-US" sz="900"/>
              <a:t>) since 1974.</a:t>
            </a:r>
            <a:endParaRPr sz="1000"/>
          </a:p>
          <a:p>
            <a:pPr indent="0" lvl="0" marL="0" rtl="0" algn="ctr">
              <a:lnSpc>
                <a:spcPct val="90000"/>
              </a:lnSpc>
              <a:spcBef>
                <a:spcPts val="750"/>
              </a:spcBef>
              <a:spcAft>
                <a:spcPts val="0"/>
              </a:spcAft>
              <a:buSzPts val="3000"/>
              <a:buNone/>
            </a:pPr>
            <a:r>
              <a:t/>
            </a:r>
            <a:endParaRPr sz="14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ph type="title"/>
          </p:nvPr>
        </p:nvSpPr>
        <p:spPr>
          <a:xfrm>
            <a:off x="2921300" y="152400"/>
            <a:ext cx="3545400" cy="871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750"/>
              </a:spcBef>
              <a:spcAft>
                <a:spcPts val="0"/>
              </a:spcAft>
              <a:buClr>
                <a:schemeClr val="dk1"/>
              </a:buClr>
              <a:buSzPts val="1100"/>
              <a:buFont typeface="Arial"/>
              <a:buNone/>
            </a:pPr>
            <a:r>
              <a:rPr lang="en-US" sz="3600">
                <a:solidFill>
                  <a:srgbClr val="548135"/>
                </a:solidFill>
                <a:latin typeface="Calibri"/>
                <a:ea typeface="Calibri"/>
                <a:cs typeface="Calibri"/>
                <a:sym typeface="Calibri"/>
              </a:rPr>
              <a:t>Activities at UAA</a:t>
            </a:r>
            <a:endParaRPr sz="3600">
              <a:solidFill>
                <a:srgbClr val="548135"/>
              </a:solidFill>
              <a:latin typeface="Calibri"/>
              <a:ea typeface="Calibri"/>
              <a:cs typeface="Calibri"/>
              <a:sym typeface="Calibri"/>
            </a:endParaRPr>
          </a:p>
        </p:txBody>
      </p:sp>
      <p:sp>
        <p:nvSpPr>
          <p:cNvPr id="247" name="Google Shape;247;p10"/>
          <p:cNvSpPr txBox="1"/>
          <p:nvPr>
            <p:ph idx="1" type="body"/>
          </p:nvPr>
        </p:nvSpPr>
        <p:spPr>
          <a:xfrm>
            <a:off x="211475" y="782825"/>
            <a:ext cx="8782800" cy="2313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750"/>
              </a:spcBef>
              <a:spcAft>
                <a:spcPts val="0"/>
              </a:spcAft>
              <a:buSzPts val="2400"/>
              <a:buFont typeface="Calibri"/>
              <a:buChar char="•"/>
            </a:pPr>
            <a:r>
              <a:rPr lang="en-US" sz="2400">
                <a:latin typeface="Calibri"/>
                <a:ea typeface="Calibri"/>
                <a:cs typeface="Calibri"/>
                <a:sym typeface="Calibri"/>
              </a:rPr>
              <a:t>Middle College students are permitted to participate in university clubs, sports, and activities when they turn 18, they can participate in some activities before they are 18 years old</a:t>
            </a:r>
            <a:endParaRPr sz="2400">
              <a:latin typeface="Calibri"/>
              <a:ea typeface="Calibri"/>
              <a:cs typeface="Calibri"/>
              <a:sym typeface="Calibri"/>
            </a:endParaRPr>
          </a:p>
          <a:p>
            <a:pPr indent="0" lvl="0" marL="457200" rtl="0" algn="l">
              <a:lnSpc>
                <a:spcPct val="90000"/>
              </a:lnSpc>
              <a:spcBef>
                <a:spcPts val="750"/>
              </a:spcBef>
              <a:spcAft>
                <a:spcPts val="0"/>
              </a:spcAft>
              <a:buSzPts val="3000"/>
              <a:buNone/>
            </a:pPr>
            <a:r>
              <a:t/>
            </a:r>
            <a:endParaRPr sz="1200">
              <a:latin typeface="Calibri"/>
              <a:ea typeface="Calibri"/>
              <a:cs typeface="Calibri"/>
              <a:sym typeface="Calibri"/>
            </a:endParaRPr>
          </a:p>
          <a:p>
            <a:pPr indent="-381000" lvl="0" marL="457200" rtl="0" algn="l">
              <a:lnSpc>
                <a:spcPct val="90000"/>
              </a:lnSpc>
              <a:spcBef>
                <a:spcPts val="750"/>
              </a:spcBef>
              <a:spcAft>
                <a:spcPts val="0"/>
              </a:spcAft>
              <a:buSzPts val="2400"/>
              <a:buFont typeface="Calibri"/>
              <a:buChar char="•"/>
            </a:pPr>
            <a:r>
              <a:rPr lang="en-US" sz="2400">
                <a:latin typeface="Calibri"/>
                <a:ea typeface="Calibri"/>
                <a:cs typeface="Calibri"/>
                <a:sym typeface="Calibri"/>
              </a:rPr>
              <a:t>Middle College students can work on campus as student worker when they turn 18 years old</a:t>
            </a:r>
            <a:endParaRPr sz="2400">
              <a:latin typeface="Calibri"/>
              <a:ea typeface="Calibri"/>
              <a:cs typeface="Calibri"/>
              <a:sym typeface="Calibri"/>
            </a:endParaRPr>
          </a:p>
          <a:p>
            <a:pPr indent="0" lvl="0" marL="0" rtl="0" algn="l">
              <a:lnSpc>
                <a:spcPct val="90000"/>
              </a:lnSpc>
              <a:spcBef>
                <a:spcPts val="750"/>
              </a:spcBef>
              <a:spcAft>
                <a:spcPts val="0"/>
              </a:spcAft>
              <a:buSzPts val="3000"/>
              <a:buNone/>
            </a:pPr>
            <a:r>
              <a:t/>
            </a:r>
            <a:endParaRPr sz="2400">
              <a:latin typeface="Calibri"/>
              <a:ea typeface="Calibri"/>
              <a:cs typeface="Calibri"/>
              <a:sym typeface="Calibri"/>
            </a:endParaRPr>
          </a:p>
          <a:p>
            <a:pPr indent="0" lvl="0" marL="0" rtl="0" algn="l">
              <a:lnSpc>
                <a:spcPct val="90000"/>
              </a:lnSpc>
              <a:spcBef>
                <a:spcPts val="75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lnSpc>
                <a:spcPct val="90000"/>
              </a:lnSpc>
              <a:spcBef>
                <a:spcPts val="750"/>
              </a:spcBef>
              <a:spcAft>
                <a:spcPts val="0"/>
              </a:spcAft>
              <a:buSzPts val="3000"/>
              <a:buNone/>
            </a:pPr>
            <a:r>
              <a:t/>
            </a:r>
            <a:endParaRPr>
              <a:latin typeface="Calibri"/>
              <a:ea typeface="Calibri"/>
              <a:cs typeface="Calibri"/>
              <a:sym typeface="Calibri"/>
            </a:endParaRPr>
          </a:p>
        </p:txBody>
      </p:sp>
      <p:sp>
        <p:nvSpPr>
          <p:cNvPr id="248" name="Google Shape;248;p10"/>
          <p:cNvSpPr txBox="1"/>
          <p:nvPr/>
        </p:nvSpPr>
        <p:spPr>
          <a:xfrm>
            <a:off x="2455100" y="3018400"/>
            <a:ext cx="42816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750"/>
              </a:spcBef>
              <a:spcAft>
                <a:spcPts val="0"/>
              </a:spcAft>
              <a:buClr>
                <a:schemeClr val="dk1"/>
              </a:buClr>
              <a:buSzPts val="1100"/>
              <a:buFont typeface="Arial"/>
              <a:buNone/>
            </a:pPr>
            <a:r>
              <a:rPr b="0" i="0" lang="en-US" sz="3600" u="none" cap="none" strike="noStrike">
                <a:solidFill>
                  <a:srgbClr val="548135"/>
                </a:solidFill>
                <a:latin typeface="Calibri"/>
                <a:ea typeface="Calibri"/>
                <a:cs typeface="Calibri"/>
                <a:sym typeface="Calibri"/>
              </a:rPr>
              <a:t>Campus Safety</a:t>
            </a:r>
            <a:endParaRPr b="0" i="0" sz="3600" u="none" cap="none" strike="noStrike">
              <a:solidFill>
                <a:srgbClr val="548135"/>
              </a:solidFill>
              <a:latin typeface="Arial"/>
              <a:ea typeface="Arial"/>
              <a:cs typeface="Arial"/>
              <a:sym typeface="Arial"/>
            </a:endParaRPr>
          </a:p>
        </p:txBody>
      </p:sp>
      <p:sp>
        <p:nvSpPr>
          <p:cNvPr id="249" name="Google Shape;249;p10"/>
          <p:cNvSpPr txBox="1"/>
          <p:nvPr/>
        </p:nvSpPr>
        <p:spPr>
          <a:xfrm>
            <a:off x="136375" y="3629225"/>
            <a:ext cx="9007500" cy="284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Always use caution and follow university safety guidelines</a:t>
            </a:r>
            <a:endParaRPr b="0"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AMCS students are in classes with the normal university population</a:t>
            </a:r>
            <a:endParaRPr b="0"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Students should report any unwanted, inappropriate, or questionable behaviors to a Middle College staff member</a:t>
            </a:r>
            <a:endParaRPr b="0"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Study groups should take place on campus or online</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1"/>
          <p:cNvSpPr txBox="1"/>
          <p:nvPr>
            <p:ph type="title"/>
          </p:nvPr>
        </p:nvSpPr>
        <p:spPr>
          <a:xfrm>
            <a:off x="233796" y="911802"/>
            <a:ext cx="8910205" cy="3528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Source Sans Pro"/>
              <a:buNone/>
            </a:pPr>
            <a:r>
              <a:rPr lang="en-US" sz="2970"/>
              <a:t>Schedule: </a:t>
            </a:r>
            <a:r>
              <a:rPr b="1" lang="en-US" sz="2970">
                <a:solidFill>
                  <a:srgbClr val="000000"/>
                </a:solidFill>
              </a:rPr>
              <a:t>College - Degree</a:t>
            </a:r>
            <a:endParaRPr b="1" sz="2970">
              <a:solidFill>
                <a:srgbClr val="000000"/>
              </a:solidFill>
            </a:endParaRPr>
          </a:p>
        </p:txBody>
      </p:sp>
      <p:graphicFrame>
        <p:nvGraphicFramePr>
          <p:cNvPr id="256" name="Google Shape;256;p11"/>
          <p:cNvGraphicFramePr/>
          <p:nvPr/>
        </p:nvGraphicFramePr>
        <p:xfrm>
          <a:off x="288348" y="1410566"/>
          <a:ext cx="3000000" cy="3000000"/>
        </p:xfrm>
        <a:graphic>
          <a:graphicData uri="http://schemas.openxmlformats.org/drawingml/2006/table">
            <a:tbl>
              <a:tblPr bandRow="1">
                <a:noFill/>
                <a:tableStyleId>{8CC746E2-AC13-4091-B010-607A967D8ECB}</a:tableStyleId>
              </a:tblPr>
              <a:tblGrid>
                <a:gridCol w="921100"/>
                <a:gridCol w="1413950"/>
                <a:gridCol w="1487800"/>
                <a:gridCol w="1567525"/>
                <a:gridCol w="1567525"/>
                <a:gridCol w="1700350"/>
              </a:tblGrid>
              <a:tr h="42845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MONDAY</a:t>
                      </a:r>
                      <a:endParaRPr b="1"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TUESDAY</a:t>
                      </a:r>
                      <a:endParaRPr b="1"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WEDNESDAY</a:t>
                      </a:r>
                      <a:endParaRPr b="1"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THURSDAY</a:t>
                      </a:r>
                      <a:endParaRPr b="1"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FRIDAY</a:t>
                      </a:r>
                      <a:r>
                        <a:rPr b="1" lang="en-US" sz="12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nchor="ctr"/>
                </a:tc>
              </a:tr>
              <a:tr h="46747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8:30 am – 9:45 am</a:t>
                      </a:r>
                      <a:endParaRPr sz="1200" u="none" cap="none" strike="noStrike">
                        <a:solidFill>
                          <a:srgbClr val="000000"/>
                        </a:solidFill>
                        <a:latin typeface="Arial"/>
                        <a:ea typeface="Arial"/>
                        <a:cs typeface="Arial"/>
                        <a:sym typeface="Arial"/>
                      </a:endParaRPr>
                    </a:p>
                  </a:txBody>
                  <a:tcPr marT="0" marB="0" marR="39100" marL="39100" anchor="ctr"/>
                </a:tc>
                <a:tc gridSpan="5">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WRTG A111</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Distance Blackboard</a:t>
                      </a:r>
                      <a:endParaRPr b="1" sz="1400" u="none" cap="none" strike="noStrike">
                        <a:latin typeface="Arial"/>
                        <a:ea typeface="Arial"/>
                        <a:cs typeface="Arial"/>
                        <a:sym typeface="Arial"/>
                      </a:endParaRPr>
                    </a:p>
                  </a:txBody>
                  <a:tcPr marT="0" marB="0" marR="39100" marL="39100" anchor="ctr"/>
                </a:tc>
                <a:tc hMerge="1"/>
                <a:tc hMerge="1"/>
                <a:tc hMerge="1"/>
                <a:tc hMerge="1"/>
              </a:tr>
              <a:tr h="68670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10:00 am – 11:15 am</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b="1" sz="1400" u="none" cap="none" strike="noStrike">
                        <a:latin typeface="Arial"/>
                        <a:ea typeface="Arial"/>
                        <a:cs typeface="Arial"/>
                        <a:sym typeface="Arial"/>
                      </a:endParaRPr>
                    </a:p>
                    <a:p>
                      <a:pPr indent="0" lvl="0" marL="0" marR="0" rtl="0" algn="ctr">
                        <a:lnSpc>
                          <a:spcPct val="107000"/>
                        </a:lnSpc>
                        <a:spcBef>
                          <a:spcPts val="800"/>
                        </a:spcBef>
                        <a:spcAft>
                          <a:spcPts val="0"/>
                        </a:spcAft>
                        <a:buClr>
                          <a:schemeClr val="dk1"/>
                        </a:buClr>
                        <a:buSzPts val="1400"/>
                        <a:buFont typeface="Arial"/>
                        <a:buNone/>
                      </a:pPr>
                      <a:r>
                        <a:t/>
                      </a:r>
                      <a:endParaRPr b="1" sz="1400" u="none" cap="none" strike="noStrike">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rgbClr val="000000"/>
                        </a:buClr>
                        <a:buSzPts val="1400"/>
                        <a:buFont typeface="Arial"/>
                        <a:buNone/>
                      </a:pPr>
                      <a:r>
                        <a:t/>
                      </a:r>
                      <a:endParaRPr sz="14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b="1" sz="1400" u="none" cap="none" strike="noStrike">
                        <a:latin typeface="Arial"/>
                        <a:ea typeface="Arial"/>
                        <a:cs typeface="Arial"/>
                        <a:sym typeface="Arial"/>
                      </a:endParaRPr>
                    </a:p>
                    <a:p>
                      <a:pPr indent="0" lvl="0" marL="0" marR="0" rtl="0" algn="r">
                        <a:lnSpc>
                          <a:spcPct val="107000"/>
                        </a:lnSpc>
                        <a:spcBef>
                          <a:spcPts val="800"/>
                        </a:spcBef>
                        <a:spcAft>
                          <a:spcPts val="0"/>
                        </a:spcAft>
                        <a:buClr>
                          <a:schemeClr val="dk1"/>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nchor="ctr"/>
                </a:tc>
              </a:tr>
              <a:tr h="7740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11:30 am – 12:45 pm</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chemeClr val="dk1"/>
                        </a:buClr>
                        <a:buSzPts val="1400"/>
                        <a:buFont typeface="Arial"/>
                        <a:buNone/>
                      </a:pPr>
                      <a:r>
                        <a:t/>
                      </a:r>
                      <a:endParaRPr sz="1400" u="none" cap="none" strike="noStrike"/>
                    </a:p>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chemeClr val="dk1"/>
                        </a:buClr>
                        <a:buSzPts val="1400"/>
                        <a:buFont typeface="Arial"/>
                        <a:buNone/>
                      </a:pPr>
                      <a:r>
                        <a:t/>
                      </a:r>
                      <a:endParaRPr sz="1400" u="none" cap="none" strike="noStrike"/>
                    </a:p>
                    <a:p>
                      <a:pPr indent="0" lvl="0" marL="0" marR="0" rtl="0" algn="r">
                        <a:lnSpc>
                          <a:spcPct val="107000"/>
                        </a:lnSpc>
                        <a:spcBef>
                          <a:spcPts val="0"/>
                        </a:spcBef>
                        <a:spcAft>
                          <a:spcPts val="0"/>
                        </a:spcAft>
                        <a:buClr>
                          <a:schemeClr val="dk1"/>
                        </a:buClr>
                        <a:buSzPts val="1400"/>
                        <a:buFont typeface="Arial"/>
                        <a:buNone/>
                      </a:pPr>
                      <a:r>
                        <a:t/>
                      </a:r>
                      <a:endParaRPr sz="14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tc>
              </a:tr>
              <a:tr h="67757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 pm – 2:15 pm</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 </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UNIV A150</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Distance WEB</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t/>
                      </a:r>
                      <a:endParaRPr b="1" sz="1400" u="none" cap="none" strike="noStrike">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t/>
                      </a:r>
                      <a:endParaRPr sz="1400" u="none" cap="none" strike="noStrike"/>
                    </a:p>
                    <a:p>
                      <a:pPr indent="0" lvl="0" marL="0" marR="0" rtl="0" algn="r">
                        <a:lnSpc>
                          <a:spcPct val="107000"/>
                        </a:lnSpc>
                        <a:spcBef>
                          <a:spcPts val="800"/>
                        </a:spcBef>
                        <a:spcAft>
                          <a:spcPts val="0"/>
                        </a:spcAft>
                        <a:buClr>
                          <a:schemeClr val="dk1"/>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txBody>
                  <a:tcPr marT="0" marB="0" marR="39100" marL="39100" anchor="ct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tc>
              </a:tr>
              <a:tr h="122167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2:30 pm – 3:45 pm</a:t>
                      </a:r>
                      <a:endParaRPr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tc>
                <a:tc>
                  <a:txBody>
                    <a:bodyPr/>
                    <a:lstStyle/>
                    <a:p>
                      <a:pPr indent="0" lvl="0" marL="0" marR="0" rtl="0" algn="l">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2"/>
          <p:cNvSpPr txBox="1"/>
          <p:nvPr>
            <p:ph type="title"/>
          </p:nvPr>
        </p:nvSpPr>
        <p:spPr>
          <a:xfrm>
            <a:off x="233796" y="911802"/>
            <a:ext cx="8910205" cy="3528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Source Sans Pro"/>
              <a:buNone/>
            </a:pPr>
            <a:r>
              <a:rPr lang="en-US" sz="2970"/>
              <a:t>Schedule: </a:t>
            </a:r>
            <a:r>
              <a:rPr b="1" lang="en-US" sz="2970">
                <a:solidFill>
                  <a:srgbClr val="000000"/>
                </a:solidFill>
              </a:rPr>
              <a:t>College +</a:t>
            </a:r>
            <a:r>
              <a:rPr b="1" lang="en-US" sz="2970">
                <a:solidFill>
                  <a:srgbClr val="548135"/>
                </a:solidFill>
              </a:rPr>
              <a:t> </a:t>
            </a:r>
            <a:r>
              <a:rPr b="1" lang="en-US" sz="2970">
                <a:solidFill>
                  <a:srgbClr val="674EA7"/>
                </a:solidFill>
              </a:rPr>
              <a:t>High School</a:t>
            </a:r>
            <a:endParaRPr b="1" sz="2970">
              <a:solidFill>
                <a:srgbClr val="674EA7"/>
              </a:solidFill>
            </a:endParaRPr>
          </a:p>
        </p:txBody>
      </p:sp>
      <p:graphicFrame>
        <p:nvGraphicFramePr>
          <p:cNvPr id="263" name="Google Shape;263;p12"/>
          <p:cNvGraphicFramePr/>
          <p:nvPr/>
        </p:nvGraphicFramePr>
        <p:xfrm>
          <a:off x="233795" y="1387186"/>
          <a:ext cx="3000000" cy="3000000"/>
        </p:xfrm>
        <a:graphic>
          <a:graphicData uri="http://schemas.openxmlformats.org/drawingml/2006/table">
            <a:tbl>
              <a:tblPr bandRow="1">
                <a:noFill/>
                <a:tableStyleId>{8CC746E2-AC13-4091-B010-607A967D8ECB}</a:tableStyleId>
              </a:tblPr>
              <a:tblGrid>
                <a:gridCol w="926900"/>
                <a:gridCol w="1422850"/>
                <a:gridCol w="1497175"/>
                <a:gridCol w="1577400"/>
                <a:gridCol w="1577400"/>
                <a:gridCol w="1711075"/>
              </a:tblGrid>
              <a:tr h="43077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MONDAY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TUESDAY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WEDNESDAY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THURSDAY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FRIDAY</a:t>
                      </a:r>
                      <a:r>
                        <a:rPr b="1" lang="en-US" sz="12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7000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8:30 am – 9:45 am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5">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WRTG A111</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Distance Blackboard</a:t>
                      </a:r>
                      <a:endParaRPr b="1" sz="1200" u="none" cap="none" strike="noStrike">
                        <a:solidFill>
                          <a:srgbClr val="FF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hMerge="1"/>
                <a:tc hMerge="1"/>
                <a:tc hMerge="1"/>
              </a:tr>
              <a:tr h="7199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10:00 am – 11:15 am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sz="1400" u="none" cap="none" strike="noStrike"/>
                    </a:p>
                    <a:p>
                      <a:pPr indent="0" lvl="0" marL="0" marR="0" rtl="0" algn="r">
                        <a:lnSpc>
                          <a:spcPct val="107000"/>
                        </a:lnSpc>
                        <a:spcBef>
                          <a:spcPts val="800"/>
                        </a:spcBef>
                        <a:spcAft>
                          <a:spcPts val="0"/>
                        </a:spcAft>
                        <a:buClr>
                          <a:schemeClr val="dk1"/>
                        </a:buClr>
                        <a:buSzPts val="1400"/>
                        <a:buFont typeface="Arial"/>
                        <a:buNone/>
                      </a:pPr>
                      <a:r>
                        <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rgbClr val="000000"/>
                        </a:buClr>
                        <a:buSzPts val="1400"/>
                        <a:buFont typeface="Arial"/>
                        <a:buNone/>
                      </a:pPr>
                      <a:r>
                        <a:t/>
                      </a:r>
                      <a:endParaRPr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b="1" sz="1400" u="none" cap="none" strike="noStrike">
                        <a:latin typeface="Arial"/>
                        <a:ea typeface="Arial"/>
                        <a:cs typeface="Arial"/>
                        <a:sym typeface="Arial"/>
                      </a:endParaRPr>
                    </a:p>
                    <a:p>
                      <a:pPr indent="0" lvl="0" marL="0" marR="0" rtl="0" algn="r">
                        <a:lnSpc>
                          <a:spcPct val="107000"/>
                        </a:lnSpc>
                        <a:spcBef>
                          <a:spcPts val="800"/>
                        </a:spcBef>
                        <a:spcAft>
                          <a:spcPts val="0"/>
                        </a:spcAft>
                        <a:buClr>
                          <a:schemeClr val="dk1"/>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782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11:30 am – 12:45 pm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sz="1400" u="none" cap="none" strike="noStrike"/>
                    </a:p>
                    <a:p>
                      <a:pPr indent="0" lvl="0" marL="0" marR="0" rtl="0" algn="r">
                        <a:lnSpc>
                          <a:spcPct val="107000"/>
                        </a:lnSpc>
                        <a:spcBef>
                          <a:spcPts val="0"/>
                        </a:spcBef>
                        <a:spcAft>
                          <a:spcPts val="0"/>
                        </a:spcAft>
                        <a:buClr>
                          <a:srgbClr val="000000"/>
                        </a:buClr>
                        <a:buSzPts val="1200"/>
                        <a:buFont typeface="Arial"/>
                        <a:buNone/>
                      </a:pPr>
                      <a:r>
                        <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solidFill>
                            <a:srgbClr val="674EA7"/>
                          </a:solidFill>
                          <a:latin typeface="Arial"/>
                          <a:ea typeface="Arial"/>
                          <a:cs typeface="Arial"/>
                          <a:sym typeface="Arial"/>
                        </a:rPr>
                        <a:t>LA Advisory</a:t>
                      </a:r>
                      <a:endParaRPr b="1" sz="1400" u="none" cap="none" strike="noStrike">
                        <a:solidFill>
                          <a:srgbClr val="674EA7"/>
                        </a:solidFill>
                        <a:latin typeface="Arial"/>
                        <a:ea typeface="Arial"/>
                        <a:cs typeface="Arial"/>
                        <a:sym typeface="Arial"/>
                      </a:endParaRPr>
                    </a:p>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solidFill>
                          <a:srgbClr val="674EA7"/>
                        </a:solidFill>
                        <a:latin typeface="Arial"/>
                        <a:ea typeface="Arial"/>
                        <a:cs typeface="Arial"/>
                        <a:sym typeface="Arial"/>
                      </a:endParaRPr>
                    </a:p>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8125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 pm – 2:15 pm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674EA7"/>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 </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UNIV A150</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Distance WEB</a:t>
                      </a:r>
                      <a:endParaRPr sz="1400" u="none" cap="none" strike="noStrike"/>
                    </a:p>
                    <a:p>
                      <a:pPr indent="0" lvl="0" marL="0" marR="0" rtl="0" algn="l">
                        <a:lnSpc>
                          <a:spcPct val="107000"/>
                        </a:lnSpc>
                        <a:spcBef>
                          <a:spcPts val="800"/>
                        </a:spcBef>
                        <a:spcAft>
                          <a:spcPts val="0"/>
                        </a:spcAft>
                        <a:buClr>
                          <a:srgbClr val="000000"/>
                        </a:buClr>
                        <a:buSzPts val="1400"/>
                        <a:buFont typeface="Arial"/>
                        <a:buNone/>
                      </a:pPr>
                      <a:r>
                        <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solidFill>
                            <a:srgbClr val="674EA7"/>
                          </a:solidFill>
                          <a:latin typeface="Arial"/>
                          <a:ea typeface="Arial"/>
                          <a:cs typeface="Arial"/>
                          <a:sym typeface="Arial"/>
                        </a:rPr>
                        <a:t>Math Advisory</a:t>
                      </a:r>
                      <a:endParaRPr b="1" sz="1400" u="none" cap="none" strike="noStrike">
                        <a:solidFill>
                          <a:srgbClr val="674EA7"/>
                        </a:solidFill>
                        <a:latin typeface="Arial"/>
                        <a:ea typeface="Arial"/>
                        <a:cs typeface="Arial"/>
                        <a:sym typeface="Arial"/>
                      </a:endParaRPr>
                    </a:p>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4422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2:30 pm – 3:45 pm</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txBox="1"/>
          <p:nvPr>
            <p:ph type="title"/>
          </p:nvPr>
        </p:nvSpPr>
        <p:spPr>
          <a:xfrm>
            <a:off x="233796" y="911802"/>
            <a:ext cx="8910205" cy="3528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Source Sans Pro"/>
              <a:buNone/>
            </a:pPr>
            <a:r>
              <a:rPr lang="en-US" sz="2970"/>
              <a:t>Schedule:</a:t>
            </a:r>
            <a:r>
              <a:rPr lang="en-US" sz="2970">
                <a:solidFill>
                  <a:srgbClr val="000000"/>
                </a:solidFill>
              </a:rPr>
              <a:t> </a:t>
            </a:r>
            <a:r>
              <a:rPr b="1" lang="en-US" sz="2970">
                <a:solidFill>
                  <a:srgbClr val="000000"/>
                </a:solidFill>
              </a:rPr>
              <a:t>College +</a:t>
            </a:r>
            <a:r>
              <a:rPr b="1" lang="en-US" sz="2970">
                <a:solidFill>
                  <a:srgbClr val="548135"/>
                </a:solidFill>
              </a:rPr>
              <a:t> </a:t>
            </a:r>
            <a:r>
              <a:rPr b="1" lang="en-US" sz="2970">
                <a:solidFill>
                  <a:srgbClr val="674EA7"/>
                </a:solidFill>
              </a:rPr>
              <a:t>High School +</a:t>
            </a:r>
            <a:r>
              <a:rPr b="1" lang="en-US" sz="2970">
                <a:solidFill>
                  <a:srgbClr val="548135"/>
                </a:solidFill>
              </a:rPr>
              <a:t> </a:t>
            </a:r>
            <a:r>
              <a:rPr b="1" lang="en-US" sz="2970">
                <a:solidFill>
                  <a:srgbClr val="1C4587"/>
                </a:solidFill>
              </a:rPr>
              <a:t>Affiliate School</a:t>
            </a:r>
            <a:endParaRPr>
              <a:solidFill>
                <a:srgbClr val="1C4587"/>
              </a:solidFill>
            </a:endParaRPr>
          </a:p>
        </p:txBody>
      </p:sp>
      <p:graphicFrame>
        <p:nvGraphicFramePr>
          <p:cNvPr id="270" name="Google Shape;270;p14"/>
          <p:cNvGraphicFramePr/>
          <p:nvPr/>
        </p:nvGraphicFramePr>
        <p:xfrm>
          <a:off x="233795" y="1387186"/>
          <a:ext cx="3000000" cy="3000000"/>
        </p:xfrm>
        <a:graphic>
          <a:graphicData uri="http://schemas.openxmlformats.org/drawingml/2006/table">
            <a:tbl>
              <a:tblPr bandRow="1">
                <a:noFill/>
                <a:tableStyleId>{8CC746E2-AC13-4091-B010-607A967D8ECB}</a:tableStyleId>
              </a:tblPr>
              <a:tblGrid>
                <a:gridCol w="926900"/>
                <a:gridCol w="1422850"/>
                <a:gridCol w="1497175"/>
                <a:gridCol w="1577400"/>
                <a:gridCol w="1577400"/>
                <a:gridCol w="1711075"/>
              </a:tblGrid>
              <a:tr h="43077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MONDAY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TUESDAY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WEDNESDAY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THURSDAY</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sng" cap="none" strike="noStrike">
                          <a:latin typeface="Arial"/>
                          <a:ea typeface="Arial"/>
                          <a:cs typeface="Arial"/>
                          <a:sym typeface="Arial"/>
                        </a:rPr>
                        <a:t>FRIDAY</a:t>
                      </a:r>
                      <a:r>
                        <a:rPr b="1" lang="en-US" sz="1200" u="none" cap="none" strike="noStrike">
                          <a:latin typeface="Arial"/>
                          <a:ea typeface="Arial"/>
                          <a:cs typeface="Arial"/>
                          <a:sym typeface="Arial"/>
                        </a:rPr>
                        <a:t> </a:t>
                      </a:r>
                      <a:endParaRPr b="1"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7000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8:30 am – 9:45 am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1C4587"/>
                          </a:solidFill>
                          <a:latin typeface="Arial"/>
                          <a:ea typeface="Arial"/>
                          <a:cs typeface="Arial"/>
                          <a:sym typeface="Arial"/>
                        </a:rPr>
                        <a:t>Orchestra</a:t>
                      </a:r>
                      <a:endParaRPr b="1" sz="1400" u="none" cap="none" strike="noStrike">
                        <a:solidFill>
                          <a:srgbClr val="1C4587"/>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solidFill>
                            <a:srgbClr val="1C4587"/>
                          </a:solidFill>
                          <a:latin typeface="Arial"/>
                          <a:ea typeface="Arial"/>
                          <a:cs typeface="Arial"/>
                          <a:sym typeface="Arial"/>
                        </a:rPr>
                        <a:t>Orchestra</a:t>
                      </a:r>
                      <a:endParaRPr b="1" sz="1200" u="none" cap="none" strike="noStrike">
                        <a:solidFill>
                          <a:srgbClr val="FF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200"/>
                        <a:buFont typeface="Arial"/>
                        <a:buNone/>
                      </a:pPr>
                      <a:r>
                        <a:t/>
                      </a:r>
                      <a:endParaRPr b="1" sz="1200" u="none" cap="none" strike="noStrike">
                        <a:solidFill>
                          <a:srgbClr val="FF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solidFill>
                            <a:srgbClr val="1C4587"/>
                          </a:solidFill>
                          <a:latin typeface="Arial"/>
                          <a:ea typeface="Arial"/>
                          <a:cs typeface="Arial"/>
                          <a:sym typeface="Arial"/>
                        </a:rPr>
                        <a:t>Orchestra</a:t>
                      </a:r>
                      <a:endParaRPr b="1" sz="1200" u="none" cap="none" strike="noStrike">
                        <a:solidFill>
                          <a:srgbClr val="FF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solidFill>
                            <a:srgbClr val="1C4587"/>
                          </a:solidFill>
                          <a:latin typeface="Arial"/>
                          <a:ea typeface="Arial"/>
                          <a:cs typeface="Arial"/>
                          <a:sym typeface="Arial"/>
                        </a:rPr>
                        <a:t>Orchestra</a:t>
                      </a:r>
                      <a:endParaRPr b="1" sz="1200" u="none" cap="none" strike="noStrike">
                        <a:solidFill>
                          <a:srgbClr val="FF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199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10:00 am – 11:15 am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chemeClr val="dk1"/>
                        </a:buClr>
                        <a:buSzPts val="1400"/>
                        <a:buFont typeface="Arial"/>
                        <a:buNone/>
                      </a:pPr>
                      <a:r>
                        <a:t/>
                      </a:r>
                      <a:endParaRPr b="1" sz="1400" u="none" cap="none" strike="noStrike">
                        <a:latin typeface="Arial"/>
                        <a:ea typeface="Arial"/>
                        <a:cs typeface="Arial"/>
                        <a:sym typeface="Arial"/>
                      </a:endParaRPr>
                    </a:p>
                    <a:p>
                      <a:pPr indent="0" lvl="0" marL="0" marR="0" rtl="0" algn="r">
                        <a:lnSpc>
                          <a:spcPct val="107000"/>
                        </a:lnSpc>
                        <a:spcBef>
                          <a:spcPts val="0"/>
                        </a:spcBef>
                        <a:spcAft>
                          <a:spcPts val="0"/>
                        </a:spcAft>
                        <a:buClr>
                          <a:srgbClr val="000000"/>
                        </a:buClr>
                        <a:buSzPts val="1400"/>
                        <a:buFont typeface="Arial"/>
                        <a:buNone/>
                      </a:pPr>
                      <a:r>
                        <a:t/>
                      </a:r>
                      <a:endParaRPr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MATH A151      RH 211</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782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11:30 am – 12:45 pm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WRTG A111</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chemeClr val="dk1"/>
                        </a:buClr>
                        <a:buSzPts val="1400"/>
                        <a:buFont typeface="Arial"/>
                        <a:buNone/>
                      </a:pPr>
                      <a:r>
                        <a:rPr b="1" lang="en-US" sz="1400" u="none" cap="none" strike="noStrike">
                          <a:latin typeface="Arial"/>
                          <a:ea typeface="Arial"/>
                          <a:cs typeface="Arial"/>
                          <a:sym typeface="Arial"/>
                        </a:rPr>
                        <a:t>Distance Blackboard</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674EA7"/>
                          </a:solidFill>
                          <a:latin typeface="Arial"/>
                          <a:ea typeface="Arial"/>
                          <a:cs typeface="Arial"/>
                          <a:sym typeface="Arial"/>
                        </a:rPr>
                        <a:t>LA Advisory</a:t>
                      </a:r>
                      <a:endParaRPr b="1" sz="1400" u="none" cap="none" strike="noStrike">
                        <a:solidFill>
                          <a:srgbClr val="674EA7"/>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t/>
                      </a:r>
                      <a:endParaRPr b="1" sz="1400" u="none" cap="none" strike="noStrike">
                        <a:solidFill>
                          <a:srgbClr val="548135"/>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81250">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1:00 pm – 2:15 pm</a:t>
                      </a:r>
                      <a:endParaRPr sz="12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674EA7"/>
                          </a:solidFill>
                          <a:latin typeface="Arial"/>
                          <a:ea typeface="Arial"/>
                          <a:cs typeface="Arial"/>
                          <a:sym typeface="Arial"/>
                        </a:rPr>
                        <a:t> </a:t>
                      </a:r>
                      <a:endParaRPr b="1" sz="1400" u="none" cap="none" strike="noStrike">
                        <a:solidFill>
                          <a:srgbClr val="674EA7"/>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latin typeface="Arial"/>
                        <a:ea typeface="Arial"/>
                        <a:cs typeface="Arial"/>
                        <a:sym typeface="Arial"/>
                      </a:endParaRPr>
                    </a:p>
                    <a:p>
                      <a:pPr indent="0" lvl="0" marL="0" marR="0" rtl="0" algn="ct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UNIV A150</a:t>
                      </a:r>
                      <a:endParaRPr sz="1400" u="none" cap="none" strike="noStrike"/>
                    </a:p>
                    <a:p>
                      <a:pPr indent="0" lvl="0" marL="0" marR="0" rtl="0" algn="ct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DIST WEB</a:t>
                      </a:r>
                      <a:r>
                        <a:rPr lang="en-US" sz="1200" u="none" cap="none" strike="noStrike">
                          <a:latin typeface="Arial"/>
                          <a:ea typeface="Arial"/>
                          <a:cs typeface="Arial"/>
                          <a:sym typeface="Arial"/>
                        </a:rPr>
                        <a:t> </a:t>
                      </a:r>
                      <a:endParaRPr sz="1400" u="none" cap="none" strike="noStrike"/>
                    </a:p>
                    <a:p>
                      <a:pPr indent="0" lvl="0" marL="0" marR="0" rtl="0" algn="ctr">
                        <a:lnSpc>
                          <a:spcPct val="107000"/>
                        </a:lnSpc>
                        <a:spcBef>
                          <a:spcPts val="0"/>
                        </a:spcBef>
                        <a:spcAft>
                          <a:spcPts val="0"/>
                        </a:spcAft>
                        <a:buClr>
                          <a:srgbClr val="000000"/>
                        </a:buClr>
                        <a:buSzPts val="1400"/>
                        <a:buFont typeface="Arial"/>
                        <a:buNone/>
                      </a:pPr>
                      <a:r>
                        <a:t/>
                      </a:r>
                      <a:endParaRPr sz="1400" u="none" cap="none" strike="noStrike"/>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674EA7"/>
                          </a:solidFill>
                          <a:latin typeface="Arial"/>
                          <a:ea typeface="Arial"/>
                          <a:cs typeface="Arial"/>
                          <a:sym typeface="Arial"/>
                        </a:rPr>
                        <a:t>Math Advisory</a:t>
                      </a:r>
                      <a:endParaRPr b="1" sz="1400" u="none" cap="none" strike="noStrike">
                        <a:solidFill>
                          <a:srgbClr val="674EA7"/>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674EA7"/>
                          </a:solidFill>
                          <a:latin typeface="Arial"/>
                          <a:ea typeface="Arial"/>
                          <a:cs typeface="Arial"/>
                          <a:sym typeface="Arial"/>
                        </a:rPr>
                        <a:t> </a:t>
                      </a: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400"/>
                        <a:buFont typeface="Arial"/>
                        <a:buNone/>
                      </a:pPr>
                      <a:r>
                        <a:t/>
                      </a:r>
                      <a:endParaRPr b="1" sz="1400" u="none" cap="none" strike="noStrike">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39100" marL="391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442225">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2:30 pm – 3:45 pm</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400"/>
                        <a:buFont typeface="Arial"/>
                        <a:buNone/>
                      </a:pPr>
                      <a:r>
                        <a:rPr b="1" lang="en-US" sz="1400" u="none" cap="none" strike="noStrike">
                          <a:latin typeface="Arial"/>
                          <a:ea typeface="Arial"/>
                          <a:cs typeface="Arial"/>
                          <a:sym typeface="Arial"/>
                        </a:rPr>
                        <a:t> </a:t>
                      </a:r>
                      <a:endParaRPr sz="1400" u="none" cap="none" strike="noStrike"/>
                    </a:p>
                    <a:p>
                      <a:pPr indent="0" lvl="0" marL="0" marR="0" rtl="0" algn="r">
                        <a:lnSpc>
                          <a:spcPct val="107000"/>
                        </a:lnSpc>
                        <a:spcBef>
                          <a:spcPts val="800"/>
                        </a:spcBef>
                        <a:spcAft>
                          <a:spcPts val="0"/>
                        </a:spcAft>
                        <a:buClr>
                          <a:srgbClr val="000000"/>
                        </a:buClr>
                        <a:buSzPts val="1200"/>
                        <a:buFont typeface="Arial"/>
                        <a:buNone/>
                      </a:pPr>
                      <a:r>
                        <a:t/>
                      </a:r>
                      <a:endParaRPr b="1" sz="12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t/>
                      </a:r>
                      <a:endParaRPr b="1" sz="1400" u="none" cap="none" strike="noStrike">
                        <a:solidFill>
                          <a:srgbClr val="000000"/>
                        </a:solidFill>
                        <a:latin typeface="Arial"/>
                        <a:ea typeface="Arial"/>
                        <a:cs typeface="Arial"/>
                        <a:sym typeface="Arial"/>
                      </a:endParaRPr>
                    </a:p>
                  </a:txBody>
                  <a:tcPr marT="0" marB="0" marR="39100" marL="391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0564e8af4b_0_0"/>
          <p:cNvSpPr txBox="1"/>
          <p:nvPr>
            <p:ph type="title"/>
          </p:nvPr>
        </p:nvSpPr>
        <p:spPr>
          <a:xfrm>
            <a:off x="233796" y="911802"/>
            <a:ext cx="8910300" cy="35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Source Sans Pro"/>
              <a:buNone/>
            </a:pPr>
            <a:r>
              <a:rPr lang="en-US" sz="2970"/>
              <a:t>Schedule: </a:t>
            </a:r>
            <a:r>
              <a:rPr b="1" lang="en-US" sz="2970">
                <a:solidFill>
                  <a:srgbClr val="000000"/>
                </a:solidFill>
              </a:rPr>
              <a:t>College - Certificate + </a:t>
            </a:r>
            <a:r>
              <a:rPr b="1" lang="en-US" sz="2970">
                <a:solidFill>
                  <a:srgbClr val="9900FF"/>
                </a:solidFill>
              </a:rPr>
              <a:t>High School</a:t>
            </a:r>
            <a:endParaRPr b="1" sz="2970">
              <a:solidFill>
                <a:srgbClr val="9900FF"/>
              </a:solidFill>
            </a:endParaRPr>
          </a:p>
        </p:txBody>
      </p:sp>
      <p:pic>
        <p:nvPicPr>
          <p:cNvPr id="277" name="Google Shape;277;g20564e8af4b_0_0"/>
          <p:cNvPicPr preferRelativeResize="0"/>
          <p:nvPr/>
        </p:nvPicPr>
        <p:blipFill>
          <a:blip r:embed="rId3">
            <a:alphaModFix/>
          </a:blip>
          <a:stretch>
            <a:fillRect/>
          </a:stretch>
        </p:blipFill>
        <p:spPr>
          <a:xfrm>
            <a:off x="152400" y="1417002"/>
            <a:ext cx="8839201" cy="37119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0564e8af4b_0_6"/>
          <p:cNvSpPr txBox="1"/>
          <p:nvPr>
            <p:ph type="title"/>
          </p:nvPr>
        </p:nvSpPr>
        <p:spPr>
          <a:xfrm>
            <a:off x="233796" y="911802"/>
            <a:ext cx="8910300" cy="35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970"/>
              <a:buFont typeface="Source Sans Pro"/>
              <a:buNone/>
            </a:pPr>
            <a:r>
              <a:rPr lang="en-US" sz="2970"/>
              <a:t>Schedule: </a:t>
            </a:r>
            <a:r>
              <a:rPr b="1" lang="en-US" sz="2970">
                <a:solidFill>
                  <a:srgbClr val="000000"/>
                </a:solidFill>
              </a:rPr>
              <a:t>College +</a:t>
            </a:r>
            <a:r>
              <a:rPr b="1" lang="en-US" sz="2970">
                <a:solidFill>
                  <a:srgbClr val="548135"/>
                </a:solidFill>
              </a:rPr>
              <a:t> </a:t>
            </a:r>
            <a:r>
              <a:rPr b="1" lang="en-US" sz="2970">
                <a:solidFill>
                  <a:srgbClr val="674EA7"/>
                </a:solidFill>
              </a:rPr>
              <a:t>High School</a:t>
            </a:r>
            <a:endParaRPr b="1" sz="2970">
              <a:solidFill>
                <a:srgbClr val="674EA7"/>
              </a:solidFill>
            </a:endParaRPr>
          </a:p>
        </p:txBody>
      </p:sp>
      <p:pic>
        <p:nvPicPr>
          <p:cNvPr id="284" name="Google Shape;284;g20564e8af4b_0_6"/>
          <p:cNvPicPr preferRelativeResize="0"/>
          <p:nvPr/>
        </p:nvPicPr>
        <p:blipFill>
          <a:blip r:embed="rId3">
            <a:alphaModFix/>
          </a:blip>
          <a:stretch>
            <a:fillRect/>
          </a:stretch>
        </p:blipFill>
        <p:spPr>
          <a:xfrm>
            <a:off x="152400" y="1417002"/>
            <a:ext cx="8839200" cy="46718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What are the Science, LA &amp; Math </a:t>
            </a:r>
            <a:r>
              <a:rPr lang="en-US">
                <a:solidFill>
                  <a:srgbClr val="548135"/>
                </a:solidFill>
              </a:rPr>
              <a:t>Advisories?</a:t>
            </a:r>
            <a:endParaRPr>
              <a:solidFill>
                <a:srgbClr val="548135"/>
              </a:solidFill>
            </a:endParaRPr>
          </a:p>
        </p:txBody>
      </p:sp>
      <p:sp>
        <p:nvSpPr>
          <p:cNvPr id="291" name="Google Shape;291;p13"/>
          <p:cNvSpPr txBox="1"/>
          <p:nvPr>
            <p:ph idx="1" type="body"/>
          </p:nvPr>
        </p:nvSpPr>
        <p:spPr>
          <a:xfrm>
            <a:off x="522525" y="1079875"/>
            <a:ext cx="8196900" cy="5577300"/>
          </a:xfrm>
          <a:prstGeom prst="rect">
            <a:avLst/>
          </a:prstGeom>
          <a:noFill/>
          <a:ln>
            <a:noFill/>
          </a:ln>
        </p:spPr>
        <p:txBody>
          <a:bodyPr anchorCtr="0" anchor="t" bIns="45700" lIns="91425" spcFirstLastPara="1" rIns="91425" wrap="square" tIns="45700">
            <a:noAutofit/>
          </a:bodyPr>
          <a:lstStyle/>
          <a:p>
            <a:pPr indent="-190500" lvl="0" marL="171450" rtl="0" algn="l">
              <a:lnSpc>
                <a:spcPct val="120000"/>
              </a:lnSpc>
              <a:spcBef>
                <a:spcPts val="0"/>
              </a:spcBef>
              <a:spcAft>
                <a:spcPts val="0"/>
              </a:spcAft>
              <a:buClr>
                <a:schemeClr val="dk1"/>
              </a:buClr>
              <a:buSzPts val="3000"/>
              <a:buChar char="•"/>
            </a:pPr>
            <a:r>
              <a:rPr lang="en-US"/>
              <a:t>High school support for college enrollment</a:t>
            </a:r>
            <a:endParaRPr/>
          </a:p>
          <a:p>
            <a:pPr indent="-190500" lvl="0" marL="171450" rtl="0" algn="l">
              <a:lnSpc>
                <a:spcPct val="100000"/>
              </a:lnSpc>
              <a:spcBef>
                <a:spcPts val="0"/>
              </a:spcBef>
              <a:spcAft>
                <a:spcPts val="0"/>
              </a:spcAft>
              <a:buClr>
                <a:schemeClr val="dk1"/>
              </a:buClr>
              <a:buSzPts val="3000"/>
              <a:buChar char="•"/>
            </a:pPr>
            <a:r>
              <a:rPr lang="en-US"/>
              <a:t>Attendance is required first semester, subsequently may be required based on college grades</a:t>
            </a:r>
            <a:endParaRPr/>
          </a:p>
          <a:p>
            <a:pPr indent="0" lvl="0" marL="457200" rtl="0" algn="l">
              <a:lnSpc>
                <a:spcPct val="100000"/>
              </a:lnSpc>
              <a:spcBef>
                <a:spcPts val="0"/>
              </a:spcBef>
              <a:spcAft>
                <a:spcPts val="0"/>
              </a:spcAft>
              <a:buNone/>
            </a:pPr>
            <a:r>
              <a:t/>
            </a:r>
            <a:endParaRPr sz="1800"/>
          </a:p>
          <a:p>
            <a:pPr indent="-190500" lvl="0" marL="171450" rtl="0" algn="l">
              <a:lnSpc>
                <a:spcPct val="120000"/>
              </a:lnSpc>
              <a:spcBef>
                <a:spcPts val="0"/>
              </a:spcBef>
              <a:spcAft>
                <a:spcPts val="0"/>
              </a:spcAft>
              <a:buClr>
                <a:schemeClr val="dk1"/>
              </a:buClr>
              <a:buSzPts val="3000"/>
              <a:buChar char="•"/>
            </a:pPr>
            <a:r>
              <a:rPr lang="en-US"/>
              <a:t>Credit class – .5 elective credit</a:t>
            </a:r>
            <a:endParaRPr/>
          </a:p>
          <a:p>
            <a:pPr indent="-190500" lvl="0" marL="171450" rtl="0" algn="l">
              <a:lnSpc>
                <a:spcPct val="100000"/>
              </a:lnSpc>
              <a:spcBef>
                <a:spcPts val="0"/>
              </a:spcBef>
              <a:spcAft>
                <a:spcPts val="0"/>
              </a:spcAft>
              <a:buSzPts val="3000"/>
              <a:buChar char="•"/>
            </a:pPr>
            <a:r>
              <a:rPr lang="en-US"/>
              <a:t>Course expectations are determined by the instructor.</a:t>
            </a:r>
            <a:endParaRPr/>
          </a:p>
          <a:p>
            <a:pPr indent="-190500" lvl="0" marL="171450" rtl="0" algn="l">
              <a:lnSpc>
                <a:spcPct val="120000"/>
              </a:lnSpc>
              <a:spcBef>
                <a:spcPts val="0"/>
              </a:spcBef>
              <a:spcAft>
                <a:spcPts val="0"/>
              </a:spcAft>
              <a:buClr>
                <a:schemeClr val="dk1"/>
              </a:buClr>
              <a:buSzPts val="3000"/>
              <a:buChar char="•"/>
            </a:pPr>
            <a:r>
              <a:rPr lang="en-US"/>
              <a:t>Pass/fail</a:t>
            </a:r>
            <a:endParaRPr/>
          </a:p>
          <a:p>
            <a:pPr indent="-190500" lvl="0" marL="171450" rtl="0" algn="l">
              <a:lnSpc>
                <a:spcPct val="120000"/>
              </a:lnSpc>
              <a:spcBef>
                <a:spcPts val="0"/>
              </a:spcBef>
              <a:spcAft>
                <a:spcPts val="0"/>
              </a:spcAft>
              <a:buClr>
                <a:schemeClr val="dk1"/>
              </a:buClr>
              <a:buSzPts val="3000"/>
              <a:buChar char="•"/>
            </a:pPr>
            <a:r>
              <a:rPr lang="en-US"/>
              <a:t>Dedicated space to complete college work</a:t>
            </a:r>
            <a:endParaRPr/>
          </a:p>
          <a:p>
            <a:pPr indent="-190500" lvl="0" marL="171450" rtl="0" algn="l">
              <a:lnSpc>
                <a:spcPct val="120000"/>
              </a:lnSpc>
              <a:spcBef>
                <a:spcPts val="0"/>
              </a:spcBef>
              <a:spcAft>
                <a:spcPts val="0"/>
              </a:spcAft>
              <a:buClr>
                <a:schemeClr val="dk1"/>
              </a:buClr>
              <a:buSzPts val="3000"/>
              <a:buChar char="•"/>
            </a:pPr>
            <a:r>
              <a:rPr lang="en-US"/>
              <a:t>Academic support by certificated ASD teacher</a:t>
            </a:r>
            <a:endParaRPr/>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0687ed3c44_0_9"/>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What are the Junior and Senior Seminars</a:t>
            </a:r>
            <a:r>
              <a:rPr lang="en-US">
                <a:solidFill>
                  <a:srgbClr val="548135"/>
                </a:solidFill>
              </a:rPr>
              <a:t>?</a:t>
            </a:r>
            <a:endParaRPr>
              <a:solidFill>
                <a:srgbClr val="548135"/>
              </a:solidFill>
            </a:endParaRPr>
          </a:p>
        </p:txBody>
      </p:sp>
      <p:sp>
        <p:nvSpPr>
          <p:cNvPr id="298" name="Google Shape;298;g20687ed3c44_0_9"/>
          <p:cNvSpPr txBox="1"/>
          <p:nvPr>
            <p:ph idx="1" type="body"/>
          </p:nvPr>
        </p:nvSpPr>
        <p:spPr>
          <a:xfrm>
            <a:off x="522525" y="1079875"/>
            <a:ext cx="8196900" cy="5577300"/>
          </a:xfrm>
          <a:prstGeom prst="rect">
            <a:avLst/>
          </a:prstGeom>
          <a:noFill/>
          <a:ln>
            <a:noFill/>
          </a:ln>
        </p:spPr>
        <p:txBody>
          <a:bodyPr anchorCtr="0" anchor="t" bIns="45700" lIns="91425" spcFirstLastPara="1" rIns="91425" wrap="square" tIns="45700">
            <a:noAutofit/>
          </a:bodyPr>
          <a:lstStyle/>
          <a:p>
            <a:pPr indent="-190500" lvl="0" marL="171450" rtl="0" algn="l">
              <a:lnSpc>
                <a:spcPct val="120000"/>
              </a:lnSpc>
              <a:spcBef>
                <a:spcPts val="0"/>
              </a:spcBef>
              <a:spcAft>
                <a:spcPts val="0"/>
              </a:spcAft>
              <a:buClr>
                <a:schemeClr val="dk1"/>
              </a:buClr>
              <a:buSzPts val="3000"/>
              <a:buChar char="•"/>
            </a:pPr>
            <a:r>
              <a:rPr lang="en-US"/>
              <a:t>Junior seminar </a:t>
            </a:r>
            <a:endParaRPr/>
          </a:p>
          <a:p>
            <a:pPr indent="-400050" lvl="1" marL="914400" rtl="0" algn="l">
              <a:lnSpc>
                <a:spcPct val="120000"/>
              </a:lnSpc>
              <a:spcBef>
                <a:spcPts val="0"/>
              </a:spcBef>
              <a:spcAft>
                <a:spcPts val="0"/>
              </a:spcAft>
              <a:buSzPts val="2700"/>
              <a:buChar char="•"/>
            </a:pPr>
            <a:r>
              <a:rPr lang="en-US"/>
              <a:t>Career exploration and career identification</a:t>
            </a:r>
            <a:endParaRPr/>
          </a:p>
          <a:p>
            <a:pPr indent="-381000" lvl="2" marL="1371600" rtl="0" algn="l">
              <a:lnSpc>
                <a:spcPct val="120000"/>
              </a:lnSpc>
              <a:spcBef>
                <a:spcPts val="0"/>
              </a:spcBef>
              <a:spcAft>
                <a:spcPts val="0"/>
              </a:spcAft>
              <a:buSzPts val="2400"/>
              <a:buChar char="•"/>
            </a:pPr>
            <a:r>
              <a:rPr lang="en-US"/>
              <a:t>education requirements</a:t>
            </a:r>
            <a:endParaRPr/>
          </a:p>
          <a:p>
            <a:pPr indent="-381000" lvl="2" marL="1371600" rtl="0" algn="l">
              <a:lnSpc>
                <a:spcPct val="120000"/>
              </a:lnSpc>
              <a:spcBef>
                <a:spcPts val="0"/>
              </a:spcBef>
              <a:spcAft>
                <a:spcPts val="0"/>
              </a:spcAft>
              <a:buSzPts val="2400"/>
              <a:buChar char="•"/>
            </a:pPr>
            <a:r>
              <a:rPr lang="en-US"/>
              <a:t>Identify</a:t>
            </a:r>
            <a:r>
              <a:rPr lang="en-US"/>
              <a:t> top three </a:t>
            </a:r>
            <a:r>
              <a:rPr lang="en-US"/>
              <a:t>universities</a:t>
            </a:r>
            <a:r>
              <a:rPr lang="en-US"/>
              <a:t>/colleges</a:t>
            </a:r>
            <a:endParaRPr/>
          </a:p>
          <a:p>
            <a:pPr indent="-361950" lvl="3" marL="1828800" rtl="0" algn="l">
              <a:lnSpc>
                <a:spcPct val="120000"/>
              </a:lnSpc>
              <a:spcBef>
                <a:spcPts val="0"/>
              </a:spcBef>
              <a:spcAft>
                <a:spcPts val="0"/>
              </a:spcAft>
              <a:buSzPts val="2100"/>
              <a:buChar char="•"/>
            </a:pPr>
            <a:r>
              <a:rPr lang="en-US"/>
              <a:t>Schedule visits in the summer</a:t>
            </a:r>
            <a:endParaRPr/>
          </a:p>
          <a:p>
            <a:pPr indent="-381000" lvl="2" marL="1371600" rtl="0" algn="l">
              <a:lnSpc>
                <a:spcPct val="120000"/>
              </a:lnSpc>
              <a:spcBef>
                <a:spcPts val="0"/>
              </a:spcBef>
              <a:spcAft>
                <a:spcPts val="0"/>
              </a:spcAft>
              <a:buSzPts val="2400"/>
              <a:buChar char="•"/>
            </a:pPr>
            <a:r>
              <a:rPr lang="en-US"/>
              <a:t>Financial</a:t>
            </a:r>
            <a:r>
              <a:rPr lang="en-US"/>
              <a:t> Planning</a:t>
            </a:r>
            <a:endParaRPr/>
          </a:p>
          <a:p>
            <a:pPr indent="-361950" lvl="3" marL="1828800" rtl="0" algn="l">
              <a:lnSpc>
                <a:spcPct val="120000"/>
              </a:lnSpc>
              <a:spcBef>
                <a:spcPts val="0"/>
              </a:spcBef>
              <a:spcAft>
                <a:spcPts val="0"/>
              </a:spcAft>
              <a:buSzPts val="2100"/>
              <a:buChar char="•"/>
            </a:pPr>
            <a:r>
              <a:rPr lang="en-US"/>
              <a:t>Identifying </a:t>
            </a:r>
            <a:r>
              <a:rPr lang="en-US"/>
              <a:t>scholarships</a:t>
            </a:r>
            <a:endParaRPr/>
          </a:p>
          <a:p>
            <a:pPr indent="-419100" lvl="0" marL="457200" rtl="0" algn="l">
              <a:lnSpc>
                <a:spcPct val="120000"/>
              </a:lnSpc>
              <a:spcBef>
                <a:spcPts val="0"/>
              </a:spcBef>
              <a:spcAft>
                <a:spcPts val="0"/>
              </a:spcAft>
              <a:buSzPts val="3000"/>
              <a:buChar char="•"/>
            </a:pPr>
            <a:r>
              <a:rPr lang="en-US"/>
              <a:t>Senior seminar</a:t>
            </a:r>
            <a:endParaRPr/>
          </a:p>
          <a:p>
            <a:pPr indent="-400050" lvl="1" marL="914400" rtl="0" algn="l">
              <a:lnSpc>
                <a:spcPct val="120000"/>
              </a:lnSpc>
              <a:spcBef>
                <a:spcPts val="0"/>
              </a:spcBef>
              <a:spcAft>
                <a:spcPts val="0"/>
              </a:spcAft>
              <a:buSzPts val="2700"/>
              <a:buChar char="•"/>
            </a:pPr>
            <a:r>
              <a:rPr lang="en-US"/>
              <a:t>Submitting college and </a:t>
            </a:r>
            <a:r>
              <a:rPr lang="en-US"/>
              <a:t>scholarship</a:t>
            </a:r>
            <a:r>
              <a:rPr lang="en-US"/>
              <a:t> applications</a:t>
            </a:r>
            <a:endParaRPr/>
          </a:p>
          <a:p>
            <a:pPr indent="-400050" lvl="1" marL="914400" rtl="0" algn="l">
              <a:lnSpc>
                <a:spcPct val="120000"/>
              </a:lnSpc>
              <a:spcBef>
                <a:spcPts val="0"/>
              </a:spcBef>
              <a:spcAft>
                <a:spcPts val="0"/>
              </a:spcAft>
              <a:buSzPts val="2700"/>
              <a:buChar char="•"/>
            </a:pPr>
            <a:r>
              <a:rPr lang="en-US"/>
              <a:t>Prepare for </a:t>
            </a:r>
            <a:r>
              <a:rPr lang="en-US"/>
              <a:t>financial</a:t>
            </a:r>
            <a:r>
              <a:rPr lang="en-US"/>
              <a:t> </a:t>
            </a:r>
            <a:r>
              <a:rPr lang="en-US"/>
              <a:t>aid</a:t>
            </a:r>
            <a:r>
              <a:rPr lang="en-US"/>
              <a:t> application</a:t>
            </a:r>
            <a:endParaRPr/>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5"/>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How do we determine </a:t>
            </a:r>
            <a:r>
              <a:rPr lang="en-US">
                <a:solidFill>
                  <a:srgbClr val="548135"/>
                </a:solidFill>
              </a:rPr>
              <a:t>full-time status </a:t>
            </a:r>
            <a:r>
              <a:rPr lang="en-US"/>
              <a:t>?</a:t>
            </a:r>
            <a:endParaRPr b="1">
              <a:solidFill>
                <a:srgbClr val="548135"/>
              </a:solidFill>
            </a:endParaRPr>
          </a:p>
        </p:txBody>
      </p:sp>
      <p:sp>
        <p:nvSpPr>
          <p:cNvPr id="305" name="Google Shape;305;p15"/>
          <p:cNvSpPr txBox="1"/>
          <p:nvPr>
            <p:ph idx="1" type="body"/>
          </p:nvPr>
        </p:nvSpPr>
        <p:spPr>
          <a:xfrm>
            <a:off x="437925" y="943200"/>
            <a:ext cx="8366100" cy="5805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t>A student must be full-time means the student is enrolled in</a:t>
            </a:r>
            <a:r>
              <a:rPr lang="en-US"/>
              <a:t> </a:t>
            </a:r>
            <a:r>
              <a:rPr b="1" lang="en-US"/>
              <a:t>t</a:t>
            </a:r>
            <a:r>
              <a:rPr b="1" lang="en-US" sz="2800"/>
              <a:t>hree</a:t>
            </a:r>
            <a:r>
              <a:rPr lang="en-US" sz="2800"/>
              <a:t> (9-college credits) college classes which equals 3 high school credits.</a:t>
            </a:r>
            <a:endParaRPr/>
          </a:p>
          <a:p>
            <a:pPr indent="0" lvl="0" marL="0" rtl="0" algn="l">
              <a:lnSpc>
                <a:spcPct val="90000"/>
              </a:lnSpc>
              <a:spcBef>
                <a:spcPts val="750"/>
              </a:spcBef>
              <a:spcAft>
                <a:spcPts val="0"/>
              </a:spcAft>
              <a:buClr>
                <a:schemeClr val="dk1"/>
              </a:buClr>
              <a:buSzPts val="3000"/>
              <a:buNone/>
            </a:pPr>
            <a:r>
              <a:t/>
            </a:r>
            <a:endParaRPr/>
          </a:p>
        </p:txBody>
      </p:sp>
      <p:graphicFrame>
        <p:nvGraphicFramePr>
          <p:cNvPr id="306" name="Google Shape;306;p15"/>
          <p:cNvGraphicFramePr/>
          <p:nvPr/>
        </p:nvGraphicFramePr>
        <p:xfrm>
          <a:off x="1230075" y="2142850"/>
          <a:ext cx="3000000" cy="3000000"/>
        </p:xfrm>
        <a:graphic>
          <a:graphicData uri="http://schemas.openxmlformats.org/drawingml/2006/table">
            <a:tbl>
              <a:tblPr bandRow="1" firstRow="1">
                <a:noFill/>
                <a:tableStyleId>{8CC746E2-AC13-4091-B010-607A967D8ECB}</a:tableStyleId>
              </a:tblPr>
              <a:tblGrid>
                <a:gridCol w="3390900"/>
                <a:gridCol w="3390900"/>
              </a:tblGrid>
              <a:tr h="46610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Credit issued by college </a:t>
                      </a:r>
                      <a:endParaRPr sz="13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Credit equivalency for ASD</a:t>
                      </a:r>
                      <a:endParaRPr sz="1350" u="none" cap="none" strike="noStrike"/>
                    </a:p>
                  </a:txBody>
                  <a:tcPr marT="45725" marB="45725" marR="91450" marL="91450"/>
                </a:tc>
              </a:tr>
              <a:tr h="46610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1-2 college credit course</a:t>
                      </a:r>
                      <a:endParaRPr sz="13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.5 ASD credit</a:t>
                      </a:r>
                      <a:endParaRPr sz="1350" u="none" cap="none" strike="noStrike"/>
                    </a:p>
                  </a:txBody>
                  <a:tcPr marT="45725" marB="45725" marR="91450" marL="91450"/>
                </a:tc>
              </a:tr>
              <a:tr h="46610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3-4 college credit course (</a:t>
                      </a:r>
                      <a:r>
                        <a:rPr i="1" lang="en-US" sz="1350" u="none" cap="none" strike="noStrike"/>
                        <a:t>most courses)</a:t>
                      </a:r>
                      <a:endParaRPr i="1" sz="13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1.0 ASD credit</a:t>
                      </a:r>
                      <a:endParaRPr sz="1350" u="none" cap="none" strike="noStrike"/>
                    </a:p>
                  </a:txBody>
                  <a:tcPr marT="45725" marB="45725" marR="91450" marL="91450"/>
                </a:tc>
              </a:tr>
              <a:tr h="46610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5-6 college credit course</a:t>
                      </a:r>
                      <a:endParaRPr sz="13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t>1.5 ASD credit</a:t>
                      </a:r>
                      <a:endParaRPr sz="1350" u="none" cap="none" strike="noStrike"/>
                    </a:p>
                  </a:txBody>
                  <a:tcPr marT="45725" marB="45725" marR="91450" marL="91450"/>
                </a:tc>
              </a:tr>
            </a:tbl>
          </a:graphicData>
        </a:graphic>
      </p:graphicFrame>
      <p:graphicFrame>
        <p:nvGraphicFramePr>
          <p:cNvPr id="307" name="Google Shape;307;p15"/>
          <p:cNvGraphicFramePr/>
          <p:nvPr/>
        </p:nvGraphicFramePr>
        <p:xfrm>
          <a:off x="1285025" y="4196900"/>
          <a:ext cx="3000000" cy="3000000"/>
        </p:xfrm>
        <a:graphic>
          <a:graphicData uri="http://schemas.openxmlformats.org/drawingml/2006/table">
            <a:tbl>
              <a:tblPr bandRow="1" firstRow="1">
                <a:noFill/>
                <a:tableStyleId>{8CC746E2-AC13-4091-B010-607A967D8ECB}</a:tableStyleId>
              </a:tblPr>
              <a:tblGrid>
                <a:gridCol w="2123800"/>
                <a:gridCol w="1138200"/>
                <a:gridCol w="2299075"/>
                <a:gridCol w="1165775"/>
              </a:tblGrid>
              <a:tr h="87457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College Course</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College Credits</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High School Requirement</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High School Credits</a:t>
                      </a:r>
                      <a:endParaRPr sz="1800" u="none" cap="none" strike="noStrike"/>
                    </a:p>
                  </a:txBody>
                  <a:tcPr marT="34300" marB="34300" marR="68575" marL="68575" anchor="ctr"/>
                </a:tc>
              </a:tr>
              <a:tr h="4063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HIST A131 OR A132</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a:t>
                      </a:r>
                      <a:endParaRPr sz="1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US History</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a:t>
                      </a:r>
                      <a:endParaRPr sz="1800" u="none" cap="none" strike="noStrike"/>
                    </a:p>
                  </a:txBody>
                  <a:tcPr marT="34300" marB="34300" marR="68575" marL="68575" anchor="ctr"/>
                </a:tc>
              </a:tr>
              <a:tr h="4063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WRTG A111</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a:t>
                      </a:r>
                      <a:endParaRPr sz="1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ENGLISH III or IV</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a:t>
                      </a:r>
                      <a:endParaRPr sz="1400" u="none" cap="none" strike="noStrike"/>
                    </a:p>
                  </a:txBody>
                  <a:tcPr marT="34300" marB="34300" marR="68575" marL="68575" anchor="ctr"/>
                </a:tc>
              </a:tr>
              <a:tr h="6053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PS A101 OR  A102</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a:t>
                      </a:r>
                      <a:endParaRPr sz="1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US Government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SS Elective</a:t>
                      </a:r>
                      <a:endParaRPr sz="1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.5</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.5</a:t>
                      </a:r>
                      <a:endParaRPr sz="1800" u="none" cap="none" strike="noStrike"/>
                    </a:p>
                  </a:txBody>
                  <a:tcPr marT="34300" marB="34300" marR="68575" marL="68575"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txBox="1"/>
          <p:nvPr>
            <p:ph type="title"/>
          </p:nvPr>
        </p:nvSpPr>
        <p:spPr>
          <a:xfrm>
            <a:off x="501150" y="294750"/>
            <a:ext cx="81417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What is </a:t>
            </a:r>
            <a:r>
              <a:rPr lang="en-US">
                <a:solidFill>
                  <a:srgbClr val="548135"/>
                </a:solidFill>
              </a:rPr>
              <a:t>Alaska Middle College School</a:t>
            </a:r>
            <a:r>
              <a:rPr lang="en-US"/>
              <a:t>?</a:t>
            </a:r>
            <a:r>
              <a:rPr lang="en-US">
                <a:solidFill>
                  <a:srgbClr val="548135"/>
                </a:solidFill>
              </a:rPr>
              <a:t> </a:t>
            </a:r>
            <a:r>
              <a:rPr lang="en-US"/>
              <a:t>(AMCS)</a:t>
            </a:r>
            <a:endParaRPr/>
          </a:p>
        </p:txBody>
      </p:sp>
      <p:sp>
        <p:nvSpPr>
          <p:cNvPr id="182" name="Google Shape;182;p2"/>
          <p:cNvSpPr txBox="1"/>
          <p:nvPr>
            <p:ph idx="1" type="body"/>
          </p:nvPr>
        </p:nvSpPr>
        <p:spPr>
          <a:xfrm>
            <a:off x="854700" y="1615650"/>
            <a:ext cx="7611000" cy="513270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1000"/>
              </a:spcBef>
              <a:spcAft>
                <a:spcPts val="0"/>
              </a:spcAft>
              <a:buSzPts val="2800"/>
              <a:buChar char="•"/>
            </a:pPr>
            <a:r>
              <a:rPr lang="en-US" sz="2800"/>
              <a:t>Is a collaboration between ASD and UAA</a:t>
            </a:r>
            <a:endParaRPr sz="2800"/>
          </a:p>
          <a:p>
            <a:pPr indent="-177800" lvl="0" marL="171450" rtl="0" algn="l">
              <a:lnSpc>
                <a:spcPct val="90000"/>
              </a:lnSpc>
              <a:spcBef>
                <a:spcPts val="1000"/>
              </a:spcBef>
              <a:spcAft>
                <a:spcPts val="0"/>
              </a:spcAft>
              <a:buSzPts val="2800"/>
              <a:buChar char="•"/>
            </a:pPr>
            <a:r>
              <a:rPr lang="en-US" sz="2800"/>
              <a:t>AMCS is a dual enrollment program located on King Tech High School and UAA Campus</a:t>
            </a:r>
            <a:endParaRPr/>
          </a:p>
          <a:p>
            <a:pPr indent="-177800" lvl="0" marL="171450" rtl="0" algn="l">
              <a:lnSpc>
                <a:spcPct val="90000"/>
              </a:lnSpc>
              <a:spcBef>
                <a:spcPts val="1000"/>
              </a:spcBef>
              <a:spcAft>
                <a:spcPts val="0"/>
              </a:spcAft>
              <a:buClr>
                <a:schemeClr val="dk1"/>
              </a:buClr>
              <a:buSzPts val="2800"/>
              <a:buChar char="•"/>
            </a:pPr>
            <a:r>
              <a:rPr lang="en-US" sz="2800"/>
              <a:t> Goals</a:t>
            </a:r>
            <a:endParaRPr sz="2800"/>
          </a:p>
          <a:p>
            <a:pPr indent="-241300" lvl="1" marL="571500" rtl="0" algn="l">
              <a:lnSpc>
                <a:spcPct val="90000"/>
              </a:lnSpc>
              <a:spcBef>
                <a:spcPts val="1000"/>
              </a:spcBef>
              <a:spcAft>
                <a:spcPts val="0"/>
              </a:spcAft>
              <a:buClr>
                <a:schemeClr val="dk1"/>
              </a:buClr>
              <a:buSzPts val="2000"/>
              <a:buChar char="•"/>
            </a:pPr>
            <a:r>
              <a:rPr lang="en-US" sz="2000"/>
              <a:t>Transition support for students completing college credit while still in high school &amp; meeting graduation requirements</a:t>
            </a:r>
            <a:endParaRPr sz="2000"/>
          </a:p>
          <a:p>
            <a:pPr indent="-177800" lvl="0" marL="171450" rtl="0" algn="l">
              <a:lnSpc>
                <a:spcPct val="90000"/>
              </a:lnSpc>
              <a:spcBef>
                <a:spcPts val="1000"/>
              </a:spcBef>
              <a:spcAft>
                <a:spcPts val="0"/>
              </a:spcAft>
              <a:buClr>
                <a:schemeClr val="dk1"/>
              </a:buClr>
              <a:buSzPts val="2800"/>
              <a:buChar char="•"/>
            </a:pPr>
            <a:r>
              <a:rPr lang="en-US" sz="2800"/>
              <a:t> Outcomes</a:t>
            </a:r>
            <a:endParaRPr sz="2800"/>
          </a:p>
          <a:p>
            <a:pPr indent="-171450" lvl="1" marL="514350" rtl="0" algn="l">
              <a:lnSpc>
                <a:spcPct val="90000"/>
              </a:lnSpc>
              <a:spcBef>
                <a:spcPts val="1000"/>
              </a:spcBef>
              <a:spcAft>
                <a:spcPts val="0"/>
              </a:spcAft>
              <a:buClr>
                <a:schemeClr val="dk1"/>
              </a:buClr>
              <a:buSzPts val="2000"/>
              <a:buChar char="•"/>
            </a:pPr>
            <a:r>
              <a:rPr lang="en-US" sz="2000"/>
              <a:t>Primary Outcome: Completion of high school diploma requirements using a combination of college and high school credits</a:t>
            </a:r>
            <a:endParaRPr/>
          </a:p>
          <a:p>
            <a:pPr indent="-171450" lvl="1" marL="514350" rtl="0" algn="l">
              <a:lnSpc>
                <a:spcPct val="90000"/>
              </a:lnSpc>
              <a:spcBef>
                <a:spcPts val="1000"/>
              </a:spcBef>
              <a:spcAft>
                <a:spcPts val="0"/>
              </a:spcAft>
              <a:buClr>
                <a:schemeClr val="dk1"/>
              </a:buClr>
              <a:buSzPts val="2000"/>
              <a:buChar char="•"/>
            </a:pPr>
            <a:r>
              <a:rPr lang="en-US" sz="2000"/>
              <a:t>Secondary Outcome: Completion of college course credits </a:t>
            </a:r>
            <a:endParaRPr sz="2000"/>
          </a:p>
          <a:p>
            <a:pPr indent="-146050" lvl="2" marL="857250" rtl="0" algn="l">
              <a:lnSpc>
                <a:spcPct val="90000"/>
              </a:lnSpc>
              <a:spcBef>
                <a:spcPts val="1000"/>
              </a:spcBef>
              <a:spcAft>
                <a:spcPts val="0"/>
              </a:spcAft>
              <a:buClr>
                <a:schemeClr val="dk1"/>
              </a:buClr>
              <a:buSzPts val="2000"/>
              <a:buChar char="•"/>
            </a:pPr>
            <a:r>
              <a:rPr b="1" i="1" lang="en-US" sz="2000" u="sng">
                <a:solidFill>
                  <a:srgbClr val="548135"/>
                </a:solidFill>
              </a:rPr>
              <a:t>Potential</a:t>
            </a:r>
            <a:r>
              <a:rPr b="1" lang="en-US" sz="2000">
                <a:solidFill>
                  <a:srgbClr val="385623"/>
                </a:solidFill>
              </a:rPr>
              <a:t> </a:t>
            </a:r>
            <a:r>
              <a:rPr lang="en-US" sz="2000"/>
              <a:t>to earn a UAA Associate of Arts Degree or certificate </a:t>
            </a:r>
            <a:endParaRPr/>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nvSpPr>
        <p:spPr>
          <a:xfrm>
            <a:off x="724425" y="181725"/>
            <a:ext cx="7379700" cy="86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300"/>
              <a:buFont typeface="Arial"/>
              <a:buNone/>
            </a:pPr>
            <a:r>
              <a:rPr b="0" i="0" lang="en-US" sz="4300" u="none" cap="none" strike="noStrike">
                <a:solidFill>
                  <a:srgbClr val="000000"/>
                </a:solidFill>
                <a:latin typeface="Calibri"/>
                <a:ea typeface="Calibri"/>
                <a:cs typeface="Calibri"/>
                <a:sym typeface="Calibri"/>
              </a:rPr>
              <a:t>Application Process</a:t>
            </a:r>
            <a:endParaRPr b="0" i="0" sz="4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Calibri"/>
              <a:ea typeface="Calibri"/>
              <a:cs typeface="Calibri"/>
              <a:sym typeface="Calibri"/>
            </a:endParaRPr>
          </a:p>
        </p:txBody>
      </p:sp>
      <p:sp>
        <p:nvSpPr>
          <p:cNvPr id="314" name="Google Shape;314;p16"/>
          <p:cNvSpPr txBox="1"/>
          <p:nvPr/>
        </p:nvSpPr>
        <p:spPr>
          <a:xfrm>
            <a:off x="236925" y="1042725"/>
            <a:ext cx="8728200" cy="51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Communication:  Email!</a:t>
            </a:r>
            <a:endParaRPr b="1"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Step 1</a:t>
            </a:r>
            <a:r>
              <a:rPr b="0" i="0" lang="en-US" sz="2100" u="none" cap="none" strike="noStrike">
                <a:solidFill>
                  <a:srgbClr val="000000"/>
                </a:solidFill>
                <a:latin typeface="Calibri"/>
                <a:ea typeface="Calibri"/>
                <a:cs typeface="Calibri"/>
                <a:sym typeface="Calibri"/>
              </a:rPr>
              <a:t>: Complete applications and set UAA password</a:t>
            </a:r>
            <a:endParaRPr b="1" i="0" sz="2100" u="none" cap="none" strike="noStrike">
              <a:solidFill>
                <a:srgbClr val="FF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For instructions on how to apply go to AMCS and UAA, </a:t>
            </a:r>
            <a:r>
              <a:rPr b="0" i="0" lang="en-US" sz="2100" u="sng" cap="none" strike="noStrike">
                <a:solidFill>
                  <a:schemeClr val="hlink"/>
                </a:solidFill>
                <a:latin typeface="Calibri"/>
                <a:ea typeface="Calibri"/>
                <a:cs typeface="Calibri"/>
                <a:sym typeface="Calibri"/>
                <a:hlinkClick r:id="rId3"/>
              </a:rPr>
              <a:t>https://www.asdk12.org/Page/16147</a:t>
            </a:r>
            <a:r>
              <a:rPr b="0" i="0" lang="en-US" sz="2100" u="none" cap="none" strike="noStrike">
                <a:solidFill>
                  <a:srgbClr val="000000"/>
                </a:solidFill>
                <a:latin typeface="Calibri"/>
                <a:ea typeface="Calibri"/>
                <a:cs typeface="Calibri"/>
                <a:sym typeface="Calibri"/>
              </a:rPr>
              <a:t> </a:t>
            </a:r>
            <a:endParaRPr b="0" i="0" sz="2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Step 2:</a:t>
            </a:r>
            <a:r>
              <a:rPr b="0" i="0" lang="en-US" sz="2100" u="none" cap="none" strike="noStrike">
                <a:solidFill>
                  <a:srgbClr val="000000"/>
                </a:solidFill>
                <a:latin typeface="Calibri"/>
                <a:ea typeface="Calibri"/>
                <a:cs typeface="Calibri"/>
                <a:sym typeface="Calibri"/>
              </a:rPr>
              <a:t> Complete placement tests and UAA Student/Parent Agreement form</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Test are proctored and you must register to take each test</a:t>
            </a:r>
            <a:endParaRPr b="0" i="0" sz="2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Step 3:</a:t>
            </a:r>
            <a:r>
              <a:rPr b="0" i="0" lang="en-US" sz="2100" u="none" cap="none" strike="noStrike">
                <a:solidFill>
                  <a:srgbClr val="000000"/>
                </a:solidFill>
                <a:latin typeface="Calibri"/>
                <a:ea typeface="Calibri"/>
                <a:cs typeface="Calibri"/>
                <a:sym typeface="Calibri"/>
              </a:rPr>
              <a:t> Application Review and Notice of Invite via of Email</a:t>
            </a:r>
            <a:endParaRPr b="1" i="0" sz="21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Step 4:</a:t>
            </a:r>
            <a:r>
              <a:rPr b="0" i="0" lang="en-US" sz="2100" u="none" cap="none" strike="noStrike">
                <a:solidFill>
                  <a:srgbClr val="000000"/>
                </a:solidFill>
                <a:latin typeface="Calibri"/>
                <a:ea typeface="Calibri"/>
                <a:cs typeface="Calibri"/>
                <a:sym typeface="Calibri"/>
              </a:rPr>
              <a:t> Advising appointments and Orientation</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Watch Induction Video and schedule appointment with UAA advisor</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Attend student orientation (week before first day of college classes)</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7"/>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385623"/>
                </a:solidFill>
              </a:rPr>
              <a:t>Help us spread the word about AMCS...</a:t>
            </a:r>
            <a:endParaRPr>
              <a:solidFill>
                <a:srgbClr val="385623"/>
              </a:solidFill>
            </a:endParaRPr>
          </a:p>
        </p:txBody>
      </p:sp>
      <p:sp>
        <p:nvSpPr>
          <p:cNvPr id="321" name="Google Shape;321;p17"/>
          <p:cNvSpPr txBox="1"/>
          <p:nvPr>
            <p:ph idx="1" type="body"/>
          </p:nvPr>
        </p:nvSpPr>
        <p:spPr>
          <a:xfrm>
            <a:off x="522525" y="1196200"/>
            <a:ext cx="7230000" cy="49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3000"/>
              <a:buNone/>
            </a:pPr>
            <a:r>
              <a:rPr lang="en-US"/>
              <a:t>Tell all your friends, relatives, coworkers, or anyone else you think would benefit from this awesome opportunity!</a:t>
            </a:r>
            <a:endParaRPr/>
          </a:p>
        </p:txBody>
      </p:sp>
      <p:pic>
        <p:nvPicPr>
          <p:cNvPr id="322" name="Google Shape;322;p17"/>
          <p:cNvPicPr preferRelativeResize="0"/>
          <p:nvPr/>
        </p:nvPicPr>
        <p:blipFill rotWithShape="1">
          <a:blip r:embed="rId3">
            <a:alphaModFix/>
          </a:blip>
          <a:srcRect b="0" l="0" r="0" t="0"/>
          <a:stretch/>
        </p:blipFill>
        <p:spPr>
          <a:xfrm>
            <a:off x="4319875" y="2827050"/>
            <a:ext cx="4347525" cy="362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8"/>
          <p:cNvSpPr txBox="1"/>
          <p:nvPr>
            <p:ph type="ctrTitle"/>
          </p:nvPr>
        </p:nvSpPr>
        <p:spPr>
          <a:xfrm>
            <a:off x="1676400" y="1676400"/>
            <a:ext cx="5715000" cy="9191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Source Sans Pro"/>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48135"/>
              </a:buClr>
              <a:buSzPts val="3300"/>
              <a:buFont typeface="Source Sans Pro"/>
              <a:buNone/>
            </a:pPr>
            <a:r>
              <a:rPr lang="en-US">
                <a:solidFill>
                  <a:srgbClr val="548135"/>
                </a:solidFill>
              </a:rPr>
              <a:t>Who</a:t>
            </a:r>
            <a:r>
              <a:rPr lang="en-US"/>
              <a:t> should consider applying?</a:t>
            </a:r>
            <a:endParaRPr/>
          </a:p>
        </p:txBody>
      </p:sp>
      <p:sp>
        <p:nvSpPr>
          <p:cNvPr id="188" name="Google Shape;188;p3"/>
          <p:cNvSpPr txBox="1"/>
          <p:nvPr>
            <p:ph idx="1" type="body"/>
          </p:nvPr>
        </p:nvSpPr>
        <p:spPr>
          <a:xfrm>
            <a:off x="355750" y="1295400"/>
            <a:ext cx="8513700" cy="4971600"/>
          </a:xfrm>
          <a:prstGeom prst="rect">
            <a:avLst/>
          </a:prstGeom>
          <a:noFill/>
          <a:ln>
            <a:noFill/>
          </a:ln>
        </p:spPr>
        <p:txBody>
          <a:bodyPr anchorCtr="0" anchor="t" bIns="45700" lIns="91425" spcFirstLastPara="1" rIns="91425" wrap="square" tIns="45700">
            <a:noAutofit/>
          </a:bodyPr>
          <a:lstStyle/>
          <a:p>
            <a:pPr indent="457200" lvl="1" marL="0" rtl="0" algn="l">
              <a:lnSpc>
                <a:spcPct val="90000"/>
              </a:lnSpc>
              <a:spcBef>
                <a:spcPts val="0"/>
              </a:spcBef>
              <a:spcAft>
                <a:spcPts val="0"/>
              </a:spcAft>
              <a:buClr>
                <a:schemeClr val="dk1"/>
              </a:buClr>
              <a:buSzPts val="2800"/>
              <a:buNone/>
            </a:pPr>
            <a:r>
              <a:rPr lang="en-US" sz="2800"/>
              <a:t>ASD Juniors and Seniors (fall) who are:</a:t>
            </a:r>
            <a:endParaRPr/>
          </a:p>
          <a:p>
            <a:pPr indent="-381000" lvl="0" marL="914400" rtl="0" algn="l">
              <a:lnSpc>
                <a:spcPct val="90000"/>
              </a:lnSpc>
              <a:spcBef>
                <a:spcPts val="375"/>
              </a:spcBef>
              <a:spcAft>
                <a:spcPts val="0"/>
              </a:spcAft>
              <a:buSzPts val="2400"/>
              <a:buChar char="•"/>
            </a:pPr>
            <a:r>
              <a:rPr lang="en-US" sz="2400"/>
              <a:t>Ready to step into a college environment</a:t>
            </a:r>
            <a:endParaRPr sz="2400"/>
          </a:p>
          <a:p>
            <a:pPr indent="-381000" lvl="0" marL="914400" rtl="0" algn="l">
              <a:lnSpc>
                <a:spcPct val="90000"/>
              </a:lnSpc>
              <a:spcBef>
                <a:spcPts val="0"/>
              </a:spcBef>
              <a:spcAft>
                <a:spcPts val="0"/>
              </a:spcAft>
              <a:buSzPts val="2400"/>
              <a:buChar char="•"/>
            </a:pPr>
            <a:r>
              <a:rPr lang="en-US" sz="2400"/>
              <a:t>Ready to accept college-level independence</a:t>
            </a:r>
            <a:endParaRPr sz="2400"/>
          </a:p>
          <a:p>
            <a:pPr indent="-381000" lvl="0" marL="914400" rtl="0" algn="l">
              <a:lnSpc>
                <a:spcPct val="90000"/>
              </a:lnSpc>
              <a:spcBef>
                <a:spcPts val="0"/>
              </a:spcBef>
              <a:spcAft>
                <a:spcPts val="0"/>
              </a:spcAft>
              <a:buSzPts val="2400"/>
              <a:buChar char="•"/>
            </a:pPr>
            <a:r>
              <a:rPr lang="en-US" sz="2400"/>
              <a:t>Qualify to take college-level math </a:t>
            </a:r>
            <a:r>
              <a:rPr i="1" lang="en-US" sz="2400"/>
              <a:t>and/or</a:t>
            </a:r>
            <a:r>
              <a:rPr lang="en-US" sz="2400"/>
              <a:t> writing</a:t>
            </a:r>
            <a:endParaRPr sz="2400"/>
          </a:p>
          <a:p>
            <a:pPr indent="0" lvl="0" marL="0" rtl="0" algn="l">
              <a:lnSpc>
                <a:spcPct val="90000"/>
              </a:lnSpc>
              <a:spcBef>
                <a:spcPts val="375"/>
              </a:spcBef>
              <a:spcAft>
                <a:spcPts val="0"/>
              </a:spcAft>
              <a:buSzPts val="3000"/>
              <a:buNone/>
            </a:pPr>
            <a:r>
              <a:t/>
            </a:r>
            <a:endParaRPr sz="2800"/>
          </a:p>
          <a:p>
            <a:pPr indent="457200" lvl="0" marL="0" rtl="0" algn="l">
              <a:lnSpc>
                <a:spcPct val="90000"/>
              </a:lnSpc>
              <a:spcBef>
                <a:spcPts val="375"/>
              </a:spcBef>
              <a:spcAft>
                <a:spcPts val="0"/>
              </a:spcAft>
              <a:buSzPts val="3000"/>
              <a:buNone/>
            </a:pPr>
            <a:r>
              <a:rPr lang="en-US" sz="2800"/>
              <a:t>What does </a:t>
            </a:r>
            <a:r>
              <a:rPr i="1" lang="en-US" sz="2800"/>
              <a:t>ready </a:t>
            </a:r>
            <a:r>
              <a:rPr lang="en-US" sz="2800"/>
              <a:t>mean?</a:t>
            </a:r>
            <a:endParaRPr sz="2800"/>
          </a:p>
          <a:p>
            <a:pPr indent="-381000" lvl="0" marL="914400" rtl="0" algn="l">
              <a:lnSpc>
                <a:spcPct val="90000"/>
              </a:lnSpc>
              <a:spcBef>
                <a:spcPts val="375"/>
              </a:spcBef>
              <a:spcAft>
                <a:spcPts val="0"/>
              </a:spcAft>
              <a:buSzPts val="2400"/>
              <a:buChar char="•"/>
            </a:pPr>
            <a:r>
              <a:rPr lang="en-US" sz="2400"/>
              <a:t>Shows academic preparedness </a:t>
            </a:r>
            <a:endParaRPr sz="2400"/>
          </a:p>
          <a:p>
            <a:pPr indent="-381000" lvl="0" marL="914400" rtl="0" algn="l">
              <a:lnSpc>
                <a:spcPct val="90000"/>
              </a:lnSpc>
              <a:spcBef>
                <a:spcPts val="0"/>
              </a:spcBef>
              <a:spcAft>
                <a:spcPts val="0"/>
              </a:spcAft>
              <a:buSzPts val="2400"/>
              <a:buChar char="•"/>
            </a:pPr>
            <a:r>
              <a:rPr lang="en-US" sz="2400"/>
              <a:t>Maintains strong attendance record</a:t>
            </a:r>
            <a:endParaRPr sz="2400"/>
          </a:p>
          <a:p>
            <a:pPr indent="-381000" lvl="0" marL="914400" rtl="0" algn="l">
              <a:lnSpc>
                <a:spcPct val="90000"/>
              </a:lnSpc>
              <a:spcBef>
                <a:spcPts val="0"/>
              </a:spcBef>
              <a:spcAft>
                <a:spcPts val="0"/>
              </a:spcAft>
              <a:buSzPts val="2400"/>
              <a:buChar char="•"/>
            </a:pPr>
            <a:r>
              <a:rPr lang="en-US" sz="2400"/>
              <a:t>Demonstrates maturity, responsibility &amp; independence</a:t>
            </a:r>
            <a:endParaRPr sz="2400"/>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ph type="title"/>
          </p:nvPr>
        </p:nvSpPr>
        <p:spPr>
          <a:xfrm>
            <a:off x="660525" y="238475"/>
            <a:ext cx="4651800" cy="87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Who Covers the </a:t>
            </a:r>
            <a:r>
              <a:rPr lang="en-US">
                <a:solidFill>
                  <a:srgbClr val="548135"/>
                </a:solidFill>
              </a:rPr>
              <a:t>Cost</a:t>
            </a:r>
            <a:r>
              <a:rPr lang="en-US"/>
              <a:t>?</a:t>
            </a:r>
            <a:endParaRPr/>
          </a:p>
        </p:txBody>
      </p:sp>
      <p:sp>
        <p:nvSpPr>
          <p:cNvPr id="195" name="Google Shape;195;p4"/>
          <p:cNvSpPr txBox="1"/>
          <p:nvPr>
            <p:ph idx="1" type="body"/>
          </p:nvPr>
        </p:nvSpPr>
        <p:spPr>
          <a:xfrm>
            <a:off x="309800" y="1196200"/>
            <a:ext cx="8712900" cy="4971600"/>
          </a:xfrm>
          <a:prstGeom prst="rect">
            <a:avLst/>
          </a:prstGeom>
          <a:noFill/>
          <a:ln>
            <a:noFill/>
          </a:ln>
        </p:spPr>
        <p:txBody>
          <a:bodyPr anchorCtr="0" anchor="t" bIns="45700" lIns="91425" spcFirstLastPara="1" rIns="91425" wrap="square" tIns="45700">
            <a:noAutofit/>
          </a:bodyPr>
          <a:lstStyle/>
          <a:p>
            <a:pPr indent="0" lvl="1" marL="342900" rtl="0" algn="l">
              <a:lnSpc>
                <a:spcPct val="90000"/>
              </a:lnSpc>
              <a:spcBef>
                <a:spcPts val="0"/>
              </a:spcBef>
              <a:spcAft>
                <a:spcPts val="0"/>
              </a:spcAft>
              <a:buClr>
                <a:schemeClr val="dk1"/>
              </a:buClr>
              <a:buSzPts val="2800"/>
              <a:buNone/>
            </a:pPr>
            <a:r>
              <a:rPr lang="en-US" sz="2800"/>
              <a:t>Anchorage School District pays for </a:t>
            </a:r>
            <a:endParaRPr/>
          </a:p>
          <a:p>
            <a:pPr indent="-177800" lvl="2" marL="857250" rtl="0" algn="l">
              <a:lnSpc>
                <a:spcPct val="90000"/>
              </a:lnSpc>
              <a:spcBef>
                <a:spcPts val="375"/>
              </a:spcBef>
              <a:spcAft>
                <a:spcPts val="0"/>
              </a:spcAft>
              <a:buClr>
                <a:schemeClr val="dk1"/>
              </a:buClr>
              <a:buSzPts val="2800"/>
              <a:buChar char="•"/>
            </a:pPr>
            <a:r>
              <a:rPr lang="en-US" sz="2800"/>
              <a:t>UAA Tuition, Fees, and books</a:t>
            </a:r>
            <a:endParaRPr sz="2800"/>
          </a:p>
          <a:p>
            <a:pPr indent="-177800" lvl="2" marL="857250" rtl="0" algn="l">
              <a:lnSpc>
                <a:spcPct val="90000"/>
              </a:lnSpc>
              <a:spcBef>
                <a:spcPts val="375"/>
              </a:spcBef>
              <a:spcAft>
                <a:spcPts val="0"/>
              </a:spcAft>
              <a:buClr>
                <a:schemeClr val="dk1"/>
              </a:buClr>
              <a:buSzPts val="2800"/>
              <a:buChar char="•"/>
            </a:pPr>
            <a:r>
              <a:rPr lang="en-US" sz="2800"/>
              <a:t>Bus Transportation </a:t>
            </a:r>
            <a:r>
              <a:rPr lang="en-US" sz="1400"/>
              <a:t>(when budget/staffing allows)</a:t>
            </a:r>
            <a:endParaRPr sz="1400"/>
          </a:p>
          <a:p>
            <a:pPr indent="-177800" lvl="2" marL="857250" rtl="0" algn="l">
              <a:lnSpc>
                <a:spcPct val="90000"/>
              </a:lnSpc>
              <a:spcBef>
                <a:spcPts val="375"/>
              </a:spcBef>
              <a:spcAft>
                <a:spcPts val="0"/>
              </a:spcAft>
              <a:buClr>
                <a:schemeClr val="dk1"/>
              </a:buClr>
              <a:buSzPts val="2800"/>
              <a:buChar char="•"/>
            </a:pPr>
            <a:r>
              <a:rPr lang="en-US" sz="2800"/>
              <a:t>High School Staff</a:t>
            </a:r>
            <a:endParaRPr sz="2800"/>
          </a:p>
          <a:p>
            <a:pPr indent="0" lvl="0" marL="0" rtl="0" algn="l">
              <a:lnSpc>
                <a:spcPct val="90000"/>
              </a:lnSpc>
              <a:spcBef>
                <a:spcPts val="375"/>
              </a:spcBef>
              <a:spcAft>
                <a:spcPts val="0"/>
              </a:spcAft>
              <a:buSzPts val="3000"/>
              <a:buNone/>
            </a:pPr>
            <a:r>
              <a:t/>
            </a:r>
            <a:endParaRPr sz="2800"/>
          </a:p>
          <a:p>
            <a:pPr indent="0" lvl="0" marL="0" rtl="0" algn="l">
              <a:lnSpc>
                <a:spcPct val="90000"/>
              </a:lnSpc>
              <a:spcBef>
                <a:spcPts val="375"/>
              </a:spcBef>
              <a:spcAft>
                <a:spcPts val="0"/>
              </a:spcAft>
              <a:buSzPts val="3000"/>
              <a:buNone/>
            </a:pPr>
            <a:r>
              <a:rPr lang="en-US" sz="2800"/>
              <a:t> ASD </a:t>
            </a:r>
            <a:r>
              <a:rPr b="1" lang="en-US" sz="2800">
                <a:solidFill>
                  <a:srgbClr val="FF0000"/>
                </a:solidFill>
              </a:rPr>
              <a:t>does not</a:t>
            </a:r>
            <a:r>
              <a:rPr lang="en-US" sz="2800"/>
              <a:t> pay for:</a:t>
            </a:r>
            <a:endParaRPr sz="2800"/>
          </a:p>
          <a:p>
            <a:pPr indent="-196850" lvl="2" marL="857250" rtl="0" algn="l">
              <a:lnSpc>
                <a:spcPct val="90000"/>
              </a:lnSpc>
              <a:spcBef>
                <a:spcPts val="375"/>
              </a:spcBef>
              <a:spcAft>
                <a:spcPts val="0"/>
              </a:spcAft>
              <a:buSzPts val="2800"/>
              <a:buChar char="•"/>
            </a:pPr>
            <a:r>
              <a:rPr lang="en-US" sz="2800"/>
              <a:t>Personal use items (lab goggles, lab coats, etc.)</a:t>
            </a:r>
            <a:endParaRPr sz="2800"/>
          </a:p>
          <a:p>
            <a:pPr indent="-196850" lvl="2" marL="857250" rtl="0" algn="l">
              <a:lnSpc>
                <a:spcPct val="90000"/>
              </a:lnSpc>
              <a:spcBef>
                <a:spcPts val="375"/>
              </a:spcBef>
              <a:spcAft>
                <a:spcPts val="0"/>
              </a:spcAft>
              <a:buSzPts val="2800"/>
              <a:buChar char="•"/>
            </a:pPr>
            <a:r>
              <a:rPr lang="en-US" sz="2800"/>
              <a:t>Internet</a:t>
            </a:r>
            <a:endParaRPr sz="2800"/>
          </a:p>
          <a:p>
            <a:pPr indent="-196850" lvl="2" marL="857250" rtl="0" algn="l">
              <a:lnSpc>
                <a:spcPct val="90000"/>
              </a:lnSpc>
              <a:spcBef>
                <a:spcPts val="375"/>
              </a:spcBef>
              <a:spcAft>
                <a:spcPts val="0"/>
              </a:spcAft>
              <a:buSzPts val="2800"/>
              <a:buChar char="•"/>
            </a:pPr>
            <a:r>
              <a:rPr lang="en-US" sz="2800"/>
              <a:t>UAA parking Permit</a:t>
            </a:r>
            <a:endParaRPr sz="2800"/>
          </a:p>
          <a:p>
            <a:pPr indent="-196850" lvl="2" marL="857250" rtl="0" algn="l">
              <a:lnSpc>
                <a:spcPct val="90000"/>
              </a:lnSpc>
              <a:spcBef>
                <a:spcPts val="0"/>
              </a:spcBef>
              <a:spcAft>
                <a:spcPts val="0"/>
              </a:spcAft>
              <a:buSzPts val="2800"/>
              <a:buChar char="•"/>
            </a:pPr>
            <a:r>
              <a:rPr lang="en-US" sz="2800"/>
              <a:t>Summer courses and certain elective courses (student is responsible for all costs)</a:t>
            </a:r>
            <a:endParaRPr sz="2800"/>
          </a:p>
          <a:p>
            <a:pPr indent="0" lvl="0" marL="0" rtl="0" algn="l">
              <a:lnSpc>
                <a:spcPct val="90000"/>
              </a:lnSpc>
              <a:spcBef>
                <a:spcPts val="375"/>
              </a:spcBef>
              <a:spcAft>
                <a:spcPts val="0"/>
              </a:spcAft>
              <a:buSzPts val="3000"/>
              <a:buNone/>
            </a:pPr>
            <a:r>
              <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ph type="title"/>
          </p:nvPr>
        </p:nvSpPr>
        <p:spPr>
          <a:xfrm>
            <a:off x="522514" y="208372"/>
            <a:ext cx="8196943" cy="8714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48135"/>
              </a:buClr>
              <a:buSzPts val="3300"/>
              <a:buFont typeface="Source Sans Pro"/>
              <a:buNone/>
            </a:pPr>
            <a:r>
              <a:rPr lang="en-US">
                <a:solidFill>
                  <a:srgbClr val="548135"/>
                </a:solidFill>
              </a:rPr>
              <a:t>High School Primary v. Affiliate Enrollment</a:t>
            </a:r>
            <a:endParaRPr>
              <a:solidFill>
                <a:srgbClr val="548135"/>
              </a:solidFill>
            </a:endParaRPr>
          </a:p>
        </p:txBody>
      </p:sp>
      <p:sp>
        <p:nvSpPr>
          <p:cNvPr id="202" name="Google Shape;202;p5"/>
          <p:cNvSpPr txBox="1"/>
          <p:nvPr>
            <p:ph idx="1" type="body"/>
          </p:nvPr>
        </p:nvSpPr>
        <p:spPr>
          <a:xfrm>
            <a:off x="522525" y="975300"/>
            <a:ext cx="8196900" cy="5527500"/>
          </a:xfrm>
          <a:prstGeom prst="rect">
            <a:avLst/>
          </a:prstGeom>
          <a:noFill/>
          <a:ln>
            <a:noFill/>
          </a:ln>
        </p:spPr>
        <p:txBody>
          <a:bodyPr anchorCtr="0" anchor="t" bIns="45700" lIns="91425" spcFirstLastPara="1" rIns="91425" wrap="square" tIns="45700">
            <a:noAutofit/>
          </a:bodyPr>
          <a:lstStyle/>
          <a:p>
            <a:pPr indent="-190500" lvl="0" marL="171450" rtl="0" algn="l">
              <a:lnSpc>
                <a:spcPct val="90000"/>
              </a:lnSpc>
              <a:spcBef>
                <a:spcPts val="0"/>
              </a:spcBef>
              <a:spcAft>
                <a:spcPts val="0"/>
              </a:spcAft>
              <a:buClr>
                <a:schemeClr val="dk1"/>
              </a:buClr>
              <a:buSzPts val="3000"/>
              <a:buChar char="•"/>
            </a:pPr>
            <a:r>
              <a:rPr b="1" lang="en-US"/>
              <a:t>Degree</a:t>
            </a:r>
            <a:r>
              <a:rPr lang="en-US"/>
              <a:t>: AMCS is primary enrollment:</a:t>
            </a:r>
            <a:endParaRPr/>
          </a:p>
          <a:p>
            <a:pPr indent="-152400" lvl="1" marL="514350" rtl="0" algn="l">
              <a:lnSpc>
                <a:spcPct val="90000"/>
              </a:lnSpc>
              <a:spcBef>
                <a:spcPts val="375"/>
              </a:spcBef>
              <a:spcAft>
                <a:spcPts val="0"/>
              </a:spcAft>
              <a:buClr>
                <a:schemeClr val="dk1"/>
              </a:buClr>
              <a:buSzPts val="2400"/>
              <a:buChar char="•"/>
            </a:pPr>
            <a:r>
              <a:rPr lang="en-US" sz="2400"/>
              <a:t>Diploma issued from AMCS</a:t>
            </a:r>
            <a:endParaRPr sz="2400"/>
          </a:p>
          <a:p>
            <a:pPr indent="-152400" lvl="1" marL="514350" rtl="0" algn="l">
              <a:lnSpc>
                <a:spcPct val="90000"/>
              </a:lnSpc>
              <a:spcBef>
                <a:spcPts val="375"/>
              </a:spcBef>
              <a:spcAft>
                <a:spcPts val="0"/>
              </a:spcAft>
              <a:buClr>
                <a:schemeClr val="dk1"/>
              </a:buClr>
              <a:buSzPts val="2400"/>
              <a:buChar char="•"/>
            </a:pPr>
            <a:r>
              <a:rPr lang="en-US" sz="2400"/>
              <a:t>Honor Grad status through AMCS</a:t>
            </a:r>
            <a:endParaRPr sz="2400"/>
          </a:p>
          <a:p>
            <a:pPr indent="-152400" lvl="1" marL="514350" rtl="0" algn="l">
              <a:lnSpc>
                <a:spcPct val="90000"/>
              </a:lnSpc>
              <a:spcBef>
                <a:spcPts val="375"/>
              </a:spcBef>
              <a:spcAft>
                <a:spcPts val="0"/>
              </a:spcAft>
              <a:buClr>
                <a:schemeClr val="dk1"/>
              </a:buClr>
              <a:buSzPts val="2400"/>
              <a:buChar char="•"/>
            </a:pPr>
            <a:r>
              <a:rPr lang="en-US" sz="2400"/>
              <a:t>Assigned counselor through AMCS</a:t>
            </a:r>
            <a:endParaRPr sz="2400"/>
          </a:p>
          <a:p>
            <a:pPr indent="-152400" lvl="1" marL="514350" rtl="0" algn="l">
              <a:lnSpc>
                <a:spcPct val="90000"/>
              </a:lnSpc>
              <a:spcBef>
                <a:spcPts val="375"/>
              </a:spcBef>
              <a:spcAft>
                <a:spcPts val="0"/>
              </a:spcAft>
              <a:buSzPts val="2400"/>
              <a:buChar char="•"/>
            </a:pPr>
            <a:r>
              <a:rPr lang="en-US" sz="2400"/>
              <a:t>Yearbook Staff</a:t>
            </a:r>
            <a:endParaRPr sz="2400"/>
          </a:p>
          <a:p>
            <a:pPr indent="-152400" lvl="1" marL="514350" rtl="0" algn="l">
              <a:lnSpc>
                <a:spcPct val="90000"/>
              </a:lnSpc>
              <a:spcBef>
                <a:spcPts val="375"/>
              </a:spcBef>
              <a:spcAft>
                <a:spcPts val="0"/>
              </a:spcAft>
              <a:buSzPts val="2400"/>
              <a:buChar char="•"/>
            </a:pPr>
            <a:r>
              <a:rPr lang="en-US" sz="2400"/>
              <a:t>Graduation ceremony</a:t>
            </a:r>
            <a:endParaRPr sz="2400"/>
          </a:p>
          <a:p>
            <a:pPr indent="0" lvl="0" marL="914400" rtl="0" algn="l">
              <a:lnSpc>
                <a:spcPct val="90000"/>
              </a:lnSpc>
              <a:spcBef>
                <a:spcPts val="375"/>
              </a:spcBef>
              <a:spcAft>
                <a:spcPts val="0"/>
              </a:spcAft>
              <a:buNone/>
            </a:pPr>
            <a:r>
              <a:t/>
            </a:r>
            <a:endParaRPr sz="2400"/>
          </a:p>
          <a:p>
            <a:pPr indent="-247650" lvl="0" marL="228600" rtl="0" algn="l">
              <a:spcBef>
                <a:spcPts val="375"/>
              </a:spcBef>
              <a:spcAft>
                <a:spcPts val="0"/>
              </a:spcAft>
              <a:buSzPts val="3000"/>
              <a:buChar char="•"/>
            </a:pPr>
            <a:r>
              <a:rPr b="1" lang="en-US"/>
              <a:t>Certificate</a:t>
            </a:r>
            <a:r>
              <a:rPr lang="en-US"/>
              <a:t>: Affiliate is primary</a:t>
            </a:r>
            <a:endParaRPr/>
          </a:p>
          <a:p>
            <a:pPr indent="-381000" lvl="1" marL="914400" rtl="0" algn="l">
              <a:spcBef>
                <a:spcPts val="375"/>
              </a:spcBef>
              <a:spcAft>
                <a:spcPts val="0"/>
              </a:spcAft>
              <a:buSzPts val="2400"/>
              <a:buChar char="•"/>
            </a:pPr>
            <a:r>
              <a:rPr lang="en-US" sz="2400"/>
              <a:t>Diploma issued from affiliate school</a:t>
            </a:r>
            <a:endParaRPr sz="2400"/>
          </a:p>
          <a:p>
            <a:pPr indent="-381000" lvl="1" marL="914400" rtl="0" algn="l">
              <a:spcBef>
                <a:spcPts val="375"/>
              </a:spcBef>
              <a:spcAft>
                <a:spcPts val="0"/>
              </a:spcAft>
              <a:buSzPts val="2400"/>
              <a:buChar char="•"/>
            </a:pPr>
            <a:r>
              <a:rPr lang="en-US" sz="2400"/>
              <a:t>Honor Grad status through affiliate school</a:t>
            </a:r>
            <a:endParaRPr sz="2400"/>
          </a:p>
          <a:p>
            <a:pPr indent="-381000" lvl="1" marL="914400" rtl="0" algn="l">
              <a:spcBef>
                <a:spcPts val="375"/>
              </a:spcBef>
              <a:spcAft>
                <a:spcPts val="0"/>
              </a:spcAft>
              <a:buSzPts val="2400"/>
              <a:buChar char="•"/>
            </a:pPr>
            <a:r>
              <a:rPr lang="en-US" sz="2400"/>
              <a:t>No Assigned counselor through AMCS</a:t>
            </a:r>
            <a:endParaRPr sz="2400"/>
          </a:p>
          <a:p>
            <a:pPr indent="0" lvl="0" marL="0" rtl="0" algn="l">
              <a:spcBef>
                <a:spcPts val="375"/>
              </a:spcBef>
              <a:spcAft>
                <a:spcPts val="0"/>
              </a:spcAft>
              <a:buNone/>
            </a:pPr>
            <a:r>
              <a:t/>
            </a:r>
            <a:endParaRPr/>
          </a:p>
          <a:p>
            <a:pPr indent="0" lvl="0" marL="171450" rtl="0" algn="l">
              <a:lnSpc>
                <a:spcPct val="90000"/>
              </a:lnSpc>
              <a:spcBef>
                <a:spcPts val="750"/>
              </a:spcBef>
              <a:spcAft>
                <a:spcPts val="0"/>
              </a:spcAft>
              <a:buSzPts val="3000"/>
              <a:buNone/>
            </a:pPr>
            <a:r>
              <a:t/>
            </a:r>
            <a:endParaRPr/>
          </a:p>
          <a:p>
            <a:pPr indent="0" lvl="0" marL="171450" rtl="0" algn="l">
              <a:lnSpc>
                <a:spcPct val="90000"/>
              </a:lnSpc>
              <a:spcBef>
                <a:spcPts val="750"/>
              </a:spcBef>
              <a:spcAft>
                <a:spcPts val="0"/>
              </a:spcAft>
              <a:buClr>
                <a:schemeClr val="dk1"/>
              </a:buClr>
              <a:buSzPts val="3000"/>
              <a:buNone/>
            </a:pPr>
            <a:r>
              <a:t/>
            </a:r>
            <a:endParaRPr/>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0687ed3c44_0_0"/>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48135"/>
              </a:buClr>
              <a:buSzPts val="3300"/>
              <a:buFont typeface="Source Sans Pro"/>
              <a:buNone/>
            </a:pPr>
            <a:r>
              <a:rPr lang="en-US">
                <a:solidFill>
                  <a:srgbClr val="548135"/>
                </a:solidFill>
              </a:rPr>
              <a:t>High School Primary v. Affiliate Enrollment</a:t>
            </a:r>
            <a:endParaRPr>
              <a:solidFill>
                <a:srgbClr val="548135"/>
              </a:solidFill>
            </a:endParaRPr>
          </a:p>
        </p:txBody>
      </p:sp>
      <p:sp>
        <p:nvSpPr>
          <p:cNvPr id="209" name="Google Shape;209;g20687ed3c44_0_0"/>
          <p:cNvSpPr txBox="1"/>
          <p:nvPr>
            <p:ph idx="1" type="body"/>
          </p:nvPr>
        </p:nvSpPr>
        <p:spPr>
          <a:xfrm>
            <a:off x="522525" y="975300"/>
            <a:ext cx="8196900" cy="5527500"/>
          </a:xfrm>
          <a:prstGeom prst="rect">
            <a:avLst/>
          </a:prstGeom>
          <a:noFill/>
          <a:ln>
            <a:noFill/>
          </a:ln>
        </p:spPr>
        <p:txBody>
          <a:bodyPr anchorCtr="0" anchor="t" bIns="45700" lIns="91425" spcFirstLastPara="1" rIns="91425" wrap="square" tIns="45700">
            <a:noAutofit/>
          </a:bodyPr>
          <a:lstStyle/>
          <a:p>
            <a:pPr indent="-190500" lvl="0" marL="171450" rtl="0" algn="l">
              <a:lnSpc>
                <a:spcPct val="90000"/>
              </a:lnSpc>
              <a:spcBef>
                <a:spcPts val="750"/>
              </a:spcBef>
              <a:spcAft>
                <a:spcPts val="0"/>
              </a:spcAft>
              <a:buClr>
                <a:schemeClr val="dk1"/>
              </a:buClr>
              <a:buSzPts val="3000"/>
              <a:buChar char="•"/>
            </a:pPr>
            <a:r>
              <a:rPr lang="en-US"/>
              <a:t>Students can maintain involvement with affiliate school (some limitations):</a:t>
            </a:r>
            <a:endParaRPr/>
          </a:p>
          <a:p>
            <a:pPr indent="-152400" lvl="1" marL="514350" rtl="0" algn="l">
              <a:lnSpc>
                <a:spcPct val="90000"/>
              </a:lnSpc>
              <a:spcBef>
                <a:spcPts val="375"/>
              </a:spcBef>
              <a:spcAft>
                <a:spcPts val="0"/>
              </a:spcAft>
              <a:buClr>
                <a:schemeClr val="dk1"/>
              </a:buClr>
              <a:buSzPts val="2400"/>
              <a:buChar char="•"/>
            </a:pPr>
            <a:r>
              <a:rPr lang="en-US" sz="2400"/>
              <a:t>Single course enrollment (degree programs)</a:t>
            </a:r>
            <a:endParaRPr sz="2400"/>
          </a:p>
          <a:p>
            <a:pPr indent="-381000" lvl="2" marL="1371600" rtl="0" algn="l">
              <a:lnSpc>
                <a:spcPct val="90000"/>
              </a:lnSpc>
              <a:spcBef>
                <a:spcPts val="375"/>
              </a:spcBef>
              <a:spcAft>
                <a:spcPts val="0"/>
              </a:spcAft>
              <a:buSzPts val="2400"/>
              <a:buChar char="•"/>
            </a:pPr>
            <a:r>
              <a:rPr lang="en-US"/>
              <a:t>Theater</a:t>
            </a:r>
            <a:endParaRPr/>
          </a:p>
          <a:p>
            <a:pPr indent="-381000" lvl="2" marL="1371600" rtl="0" algn="l">
              <a:lnSpc>
                <a:spcPct val="90000"/>
              </a:lnSpc>
              <a:spcBef>
                <a:spcPts val="375"/>
              </a:spcBef>
              <a:spcAft>
                <a:spcPts val="0"/>
              </a:spcAft>
              <a:buSzPts val="2400"/>
              <a:buChar char="•"/>
            </a:pPr>
            <a:r>
              <a:rPr lang="en-US"/>
              <a:t>Choir</a:t>
            </a:r>
            <a:endParaRPr/>
          </a:p>
          <a:p>
            <a:pPr indent="-381000" lvl="2" marL="1371600" rtl="0" algn="l">
              <a:lnSpc>
                <a:spcPct val="90000"/>
              </a:lnSpc>
              <a:spcBef>
                <a:spcPts val="375"/>
              </a:spcBef>
              <a:spcAft>
                <a:spcPts val="0"/>
              </a:spcAft>
              <a:buSzPts val="2400"/>
              <a:buChar char="•"/>
            </a:pPr>
            <a:r>
              <a:rPr lang="en-US"/>
              <a:t>Immersion</a:t>
            </a:r>
            <a:endParaRPr/>
          </a:p>
          <a:p>
            <a:pPr indent="-381000" lvl="2" marL="1371600" rtl="0" algn="l">
              <a:lnSpc>
                <a:spcPct val="90000"/>
              </a:lnSpc>
              <a:spcBef>
                <a:spcPts val="375"/>
              </a:spcBef>
              <a:spcAft>
                <a:spcPts val="0"/>
              </a:spcAft>
              <a:buSzPts val="2400"/>
              <a:buChar char="•"/>
            </a:pPr>
            <a:r>
              <a:rPr lang="en-US"/>
              <a:t>ROTC</a:t>
            </a:r>
            <a:endParaRPr/>
          </a:p>
          <a:p>
            <a:pPr indent="-152400" lvl="1" marL="514350" rtl="0" algn="l">
              <a:lnSpc>
                <a:spcPct val="90000"/>
              </a:lnSpc>
              <a:spcBef>
                <a:spcPts val="375"/>
              </a:spcBef>
              <a:spcAft>
                <a:spcPts val="0"/>
              </a:spcAft>
              <a:buClr>
                <a:schemeClr val="dk1"/>
              </a:buClr>
              <a:buSzPts val="2400"/>
              <a:buChar char="•"/>
            </a:pPr>
            <a:r>
              <a:rPr lang="en-US" sz="2400"/>
              <a:t>Student life activities</a:t>
            </a:r>
            <a:endParaRPr sz="2400"/>
          </a:p>
          <a:p>
            <a:pPr indent="-171450" lvl="2" marL="857250" rtl="0" algn="l">
              <a:lnSpc>
                <a:spcPct val="90000"/>
              </a:lnSpc>
              <a:spcBef>
                <a:spcPts val="375"/>
              </a:spcBef>
              <a:spcAft>
                <a:spcPts val="0"/>
              </a:spcAft>
              <a:buClr>
                <a:schemeClr val="dk1"/>
              </a:buClr>
              <a:buSzPts val="2400"/>
              <a:buChar char="•"/>
            </a:pPr>
            <a:r>
              <a:rPr lang="en-US" sz="2400"/>
              <a:t>Athletics </a:t>
            </a:r>
            <a:endParaRPr sz="2400"/>
          </a:p>
          <a:p>
            <a:pPr indent="-171450" lvl="2" marL="857250" rtl="0" algn="l">
              <a:lnSpc>
                <a:spcPct val="90000"/>
              </a:lnSpc>
              <a:spcBef>
                <a:spcPts val="375"/>
              </a:spcBef>
              <a:spcAft>
                <a:spcPts val="0"/>
              </a:spcAft>
              <a:buClr>
                <a:schemeClr val="dk1"/>
              </a:buClr>
              <a:buSzPts val="2400"/>
              <a:buChar char="•"/>
            </a:pPr>
            <a:r>
              <a:rPr lang="en-US" sz="2400"/>
              <a:t>Prom</a:t>
            </a:r>
            <a:r>
              <a:rPr lang="en-US"/>
              <a:t>/dances</a:t>
            </a:r>
            <a:endParaRPr sz="2400"/>
          </a:p>
          <a:p>
            <a:pPr indent="-152400" lvl="1" marL="514350" rtl="0" algn="l">
              <a:lnSpc>
                <a:spcPct val="90000"/>
              </a:lnSpc>
              <a:spcBef>
                <a:spcPts val="375"/>
              </a:spcBef>
              <a:spcAft>
                <a:spcPts val="0"/>
              </a:spcAft>
              <a:buClr>
                <a:schemeClr val="dk1"/>
              </a:buClr>
              <a:buSzPts val="2400"/>
              <a:buChar char="•"/>
            </a:pPr>
            <a:r>
              <a:rPr lang="en-US" sz="2400"/>
              <a:t>Graduation ceremony </a:t>
            </a:r>
            <a:endParaRPr sz="2400"/>
          </a:p>
          <a:p>
            <a:pPr indent="-381000" lvl="2" marL="1371600" rtl="0" algn="l">
              <a:lnSpc>
                <a:spcPct val="90000"/>
              </a:lnSpc>
              <a:spcBef>
                <a:spcPts val="375"/>
              </a:spcBef>
              <a:spcAft>
                <a:spcPts val="0"/>
              </a:spcAft>
              <a:buClr>
                <a:schemeClr val="dk1"/>
              </a:buClr>
              <a:buSzPts val="2400"/>
              <a:buChar char="•"/>
            </a:pPr>
            <a:r>
              <a:rPr lang="en-US"/>
              <a:t>Degree: may walk at affiliate high school graduation</a:t>
            </a:r>
            <a:endParaRPr sz="2400"/>
          </a:p>
          <a:p>
            <a:pPr indent="0" lvl="0" marL="0" rtl="0" algn="l">
              <a:lnSpc>
                <a:spcPct val="90000"/>
              </a:lnSpc>
              <a:spcBef>
                <a:spcPts val="375"/>
              </a:spcBef>
              <a:spcAft>
                <a:spcPts val="0"/>
              </a:spcAft>
              <a:buNone/>
            </a:pPr>
            <a:r>
              <a:t/>
            </a:r>
            <a:endParaRPr sz="2400"/>
          </a:p>
          <a:p>
            <a:pPr indent="0" lvl="0" marL="0" rtl="0" algn="l">
              <a:lnSpc>
                <a:spcPct val="90000"/>
              </a:lnSpc>
              <a:spcBef>
                <a:spcPts val="375"/>
              </a:spcBef>
              <a:spcAft>
                <a:spcPts val="0"/>
              </a:spcAft>
              <a:buNone/>
            </a:pPr>
            <a:r>
              <a:t/>
            </a:r>
            <a:endParaRPr sz="2400"/>
          </a:p>
          <a:p>
            <a:pPr indent="0" lvl="0" marL="171450" rtl="0" algn="l">
              <a:lnSpc>
                <a:spcPct val="90000"/>
              </a:lnSpc>
              <a:spcBef>
                <a:spcPts val="750"/>
              </a:spcBef>
              <a:spcAft>
                <a:spcPts val="0"/>
              </a:spcAft>
              <a:buSzPts val="3000"/>
              <a:buNone/>
            </a:pPr>
            <a:r>
              <a:t/>
            </a:r>
            <a:endParaRPr/>
          </a:p>
          <a:p>
            <a:pPr indent="0" lvl="0" marL="171450" rtl="0" algn="l">
              <a:lnSpc>
                <a:spcPct val="90000"/>
              </a:lnSpc>
              <a:spcBef>
                <a:spcPts val="750"/>
              </a:spcBef>
              <a:spcAft>
                <a:spcPts val="0"/>
              </a:spcAft>
              <a:buClr>
                <a:schemeClr val="dk1"/>
              </a:buClr>
              <a:buSzPts val="3000"/>
              <a:buNone/>
            </a:pPr>
            <a:r>
              <a:t/>
            </a:r>
            <a:endParaRPr/>
          </a:p>
          <a:p>
            <a:pPr indent="0" lvl="0" marL="17145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ph type="title"/>
          </p:nvPr>
        </p:nvSpPr>
        <p:spPr>
          <a:xfrm>
            <a:off x="711300" y="633775"/>
            <a:ext cx="7721400" cy="87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Source Sans Pro"/>
              <a:buNone/>
            </a:pPr>
            <a:r>
              <a:rPr lang="en-US"/>
              <a:t>Can students still play </a:t>
            </a:r>
            <a:r>
              <a:rPr lang="en-US">
                <a:solidFill>
                  <a:srgbClr val="548135"/>
                </a:solidFill>
              </a:rPr>
              <a:t>sports</a:t>
            </a:r>
            <a:r>
              <a:rPr lang="en-US"/>
              <a:t>?</a:t>
            </a:r>
            <a:endParaRPr/>
          </a:p>
        </p:txBody>
      </p:sp>
      <p:sp>
        <p:nvSpPr>
          <p:cNvPr id="215" name="Google Shape;215;p6"/>
          <p:cNvSpPr txBox="1"/>
          <p:nvPr>
            <p:ph idx="1" type="body"/>
          </p:nvPr>
        </p:nvSpPr>
        <p:spPr>
          <a:xfrm>
            <a:off x="473525" y="1787575"/>
            <a:ext cx="8196900" cy="4750800"/>
          </a:xfrm>
          <a:prstGeom prst="rect">
            <a:avLst/>
          </a:prstGeom>
          <a:noFill/>
          <a:ln>
            <a:noFill/>
          </a:ln>
        </p:spPr>
        <p:txBody>
          <a:bodyPr anchorCtr="0" anchor="t" bIns="45700" lIns="91425" spcFirstLastPara="1" rIns="91425" wrap="square" tIns="45700">
            <a:noAutofit/>
          </a:bodyPr>
          <a:lstStyle/>
          <a:p>
            <a:pPr indent="-177800" lvl="1" marL="514350" rtl="0" algn="l">
              <a:lnSpc>
                <a:spcPct val="90000"/>
              </a:lnSpc>
              <a:spcBef>
                <a:spcPts val="0"/>
              </a:spcBef>
              <a:spcAft>
                <a:spcPts val="0"/>
              </a:spcAft>
              <a:buClr>
                <a:schemeClr val="dk1"/>
              </a:buClr>
              <a:buSzPts val="2800"/>
              <a:buChar char="•"/>
            </a:pPr>
            <a:r>
              <a:rPr lang="en-US" sz="2800"/>
              <a:t>Students can participate in athletics at their affiliate high school</a:t>
            </a:r>
            <a:endParaRPr sz="2800"/>
          </a:p>
          <a:p>
            <a:pPr indent="0" lvl="0" marL="514350" rtl="0" algn="l">
              <a:lnSpc>
                <a:spcPct val="90000"/>
              </a:lnSpc>
              <a:spcBef>
                <a:spcPts val="0"/>
              </a:spcBef>
              <a:spcAft>
                <a:spcPts val="0"/>
              </a:spcAft>
              <a:buSzPts val="3000"/>
              <a:buNone/>
            </a:pPr>
            <a:r>
              <a:t/>
            </a:r>
            <a:endParaRPr sz="1800"/>
          </a:p>
          <a:p>
            <a:pPr indent="-177800" lvl="1" marL="514350" rtl="0" algn="l">
              <a:lnSpc>
                <a:spcPct val="90000"/>
              </a:lnSpc>
              <a:spcBef>
                <a:spcPts val="375"/>
              </a:spcBef>
              <a:spcAft>
                <a:spcPts val="0"/>
              </a:spcAft>
              <a:buClr>
                <a:schemeClr val="dk1"/>
              </a:buClr>
              <a:buSzPts val="2800"/>
              <a:buChar char="•"/>
            </a:pPr>
            <a:r>
              <a:rPr lang="en-US" sz="2800"/>
              <a:t>All ASAA athletic eligibility rules apply</a:t>
            </a:r>
            <a:endParaRPr sz="2800"/>
          </a:p>
          <a:p>
            <a:pPr indent="0" lvl="0" marL="914400" rtl="0" algn="l">
              <a:lnSpc>
                <a:spcPct val="90000"/>
              </a:lnSpc>
              <a:spcBef>
                <a:spcPts val="375"/>
              </a:spcBef>
              <a:spcAft>
                <a:spcPts val="0"/>
              </a:spcAft>
              <a:buNone/>
            </a:pPr>
            <a:r>
              <a:t/>
            </a:r>
            <a:endParaRPr sz="1800"/>
          </a:p>
          <a:p>
            <a:pPr indent="-177800" lvl="1" marL="514350" rtl="0" algn="l">
              <a:lnSpc>
                <a:spcPct val="90000"/>
              </a:lnSpc>
              <a:spcBef>
                <a:spcPts val="375"/>
              </a:spcBef>
              <a:spcAft>
                <a:spcPts val="0"/>
              </a:spcAft>
              <a:buSzPts val="2800"/>
              <a:buChar char="•"/>
            </a:pPr>
            <a:r>
              <a:rPr lang="en-US" sz="2800"/>
              <a:t>Student must take a full schedule, the equivalent of 3.0 high school credits each semester.</a:t>
            </a:r>
            <a:endParaRPr sz="2800"/>
          </a:p>
          <a:p>
            <a:pPr indent="0" lvl="0" marL="0" rtl="0" algn="l">
              <a:lnSpc>
                <a:spcPct val="90000"/>
              </a:lnSpc>
              <a:spcBef>
                <a:spcPts val="375"/>
              </a:spcBef>
              <a:spcAft>
                <a:spcPts val="0"/>
              </a:spcAft>
              <a:buNone/>
            </a:pPr>
            <a:r>
              <a:t/>
            </a:r>
            <a:endParaRPr sz="900"/>
          </a:p>
          <a:p>
            <a:pPr indent="-177800" lvl="1" marL="514350" rtl="0" algn="l">
              <a:lnSpc>
                <a:spcPct val="90000"/>
              </a:lnSpc>
              <a:spcBef>
                <a:spcPts val="375"/>
              </a:spcBef>
              <a:spcAft>
                <a:spcPts val="0"/>
              </a:spcAft>
              <a:buClr>
                <a:schemeClr val="dk1"/>
              </a:buClr>
              <a:buSzPts val="2800"/>
              <a:buChar char="•"/>
            </a:pPr>
            <a:r>
              <a:rPr lang="en-US" sz="2800"/>
              <a:t>Athletic eligibility is only determined on a semester basis through AMCS</a:t>
            </a:r>
            <a:endParaRPr/>
          </a:p>
          <a:p>
            <a:pPr indent="-171450" lvl="2" marL="857250" rtl="0" algn="l">
              <a:lnSpc>
                <a:spcPct val="90000"/>
              </a:lnSpc>
              <a:spcBef>
                <a:spcPts val="375"/>
              </a:spcBef>
              <a:spcAft>
                <a:spcPts val="0"/>
              </a:spcAft>
              <a:buClr>
                <a:schemeClr val="dk1"/>
              </a:buClr>
              <a:buSzPts val="2400"/>
              <a:buChar char="•"/>
            </a:pPr>
            <a:r>
              <a:rPr lang="en-US"/>
              <a:t>Student cannot regain athletic eligibility at the quarter because UAA does not issue quarter grades</a:t>
            </a:r>
            <a:endParaRPr/>
          </a:p>
          <a:p>
            <a:pPr indent="0" lvl="0" marL="0" rtl="0" algn="l">
              <a:lnSpc>
                <a:spcPct val="90000"/>
              </a:lnSpc>
              <a:spcBef>
                <a:spcPts val="750"/>
              </a:spcBef>
              <a:spcAft>
                <a:spcPts val="0"/>
              </a:spcAft>
              <a:buClr>
                <a:schemeClr val="dk1"/>
              </a:buClr>
              <a:buSzPts val="3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7"/>
          <p:cNvSpPr txBox="1"/>
          <p:nvPr>
            <p:ph type="title"/>
          </p:nvPr>
        </p:nvSpPr>
        <p:spPr>
          <a:xfrm>
            <a:off x="465075" y="181675"/>
            <a:ext cx="4966200" cy="1359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Source Sans Pro"/>
              <a:buNone/>
            </a:pPr>
            <a:r>
              <a:rPr lang="en-US" sz="4000">
                <a:latin typeface="Calibri"/>
                <a:ea typeface="Calibri"/>
                <a:cs typeface="Calibri"/>
                <a:sym typeface="Calibri"/>
              </a:rPr>
              <a:t>Dual Enrollment</a:t>
            </a:r>
            <a:endParaRPr sz="4000">
              <a:latin typeface="Calibri"/>
              <a:ea typeface="Calibri"/>
              <a:cs typeface="Calibri"/>
              <a:sym typeface="Calibri"/>
            </a:endParaRPr>
          </a:p>
          <a:p>
            <a:pPr indent="0" lvl="0" marL="0" rtl="0" algn="ctr">
              <a:lnSpc>
                <a:spcPct val="90000"/>
              </a:lnSpc>
              <a:spcBef>
                <a:spcPts val="0"/>
              </a:spcBef>
              <a:spcAft>
                <a:spcPts val="0"/>
              </a:spcAft>
              <a:buClr>
                <a:schemeClr val="dk1"/>
              </a:buClr>
              <a:buSzPts val="4000"/>
              <a:buFont typeface="Source Sans Pro"/>
              <a:buNone/>
            </a:pPr>
            <a:r>
              <a:rPr lang="en-US" sz="4000">
                <a:latin typeface="Calibri"/>
                <a:ea typeface="Calibri"/>
                <a:cs typeface="Calibri"/>
                <a:sym typeface="Calibri"/>
              </a:rPr>
              <a:t>ASD </a:t>
            </a:r>
            <a:r>
              <a:rPr i="1" lang="en-US" sz="4000">
                <a:solidFill>
                  <a:srgbClr val="548135"/>
                </a:solidFill>
                <a:latin typeface="Calibri"/>
                <a:ea typeface="Calibri"/>
                <a:cs typeface="Calibri"/>
                <a:sym typeface="Calibri"/>
              </a:rPr>
              <a:t>and</a:t>
            </a:r>
            <a:r>
              <a:rPr lang="en-US" sz="4000">
                <a:latin typeface="Calibri"/>
                <a:ea typeface="Calibri"/>
                <a:cs typeface="Calibri"/>
                <a:sym typeface="Calibri"/>
              </a:rPr>
              <a:t> UAA</a:t>
            </a:r>
            <a:endParaRPr sz="4000">
              <a:latin typeface="Calibri"/>
              <a:ea typeface="Calibri"/>
              <a:cs typeface="Calibri"/>
              <a:sym typeface="Calibri"/>
            </a:endParaRPr>
          </a:p>
        </p:txBody>
      </p:sp>
      <p:sp>
        <p:nvSpPr>
          <p:cNvPr id="222" name="Google Shape;222;p7"/>
          <p:cNvSpPr txBox="1"/>
          <p:nvPr>
            <p:ph idx="1" type="body"/>
          </p:nvPr>
        </p:nvSpPr>
        <p:spPr>
          <a:xfrm>
            <a:off x="465075" y="1541575"/>
            <a:ext cx="4666800" cy="350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latin typeface="Calibri"/>
                <a:ea typeface="Calibri"/>
                <a:cs typeface="Calibri"/>
                <a:sym typeface="Calibri"/>
              </a:rPr>
              <a:t>AMCS students are both ASD &amp; UAA students. They follow: </a:t>
            </a:r>
            <a:endParaRPr>
              <a:latin typeface="Calibri"/>
              <a:ea typeface="Calibri"/>
              <a:cs typeface="Calibri"/>
              <a:sym typeface="Calibri"/>
            </a:endParaRPr>
          </a:p>
          <a:p>
            <a:pPr indent="-152400" lvl="1" marL="514350" rtl="0" algn="l">
              <a:lnSpc>
                <a:spcPct val="90000"/>
              </a:lnSpc>
              <a:spcBef>
                <a:spcPts val="375"/>
              </a:spcBef>
              <a:spcAft>
                <a:spcPts val="0"/>
              </a:spcAft>
              <a:buClr>
                <a:schemeClr val="dk1"/>
              </a:buClr>
              <a:buSzPts val="2400"/>
              <a:buFont typeface="Calibri"/>
              <a:buChar char="•"/>
            </a:pPr>
            <a:r>
              <a:rPr lang="en-US" sz="2400">
                <a:latin typeface="Calibri"/>
                <a:ea typeface="Calibri"/>
                <a:cs typeface="Calibri"/>
                <a:sym typeface="Calibri"/>
              </a:rPr>
              <a:t>ASD Calendar</a:t>
            </a:r>
            <a:endParaRPr sz="2400">
              <a:latin typeface="Calibri"/>
              <a:ea typeface="Calibri"/>
              <a:cs typeface="Calibri"/>
              <a:sym typeface="Calibri"/>
            </a:endParaRPr>
          </a:p>
          <a:p>
            <a:pPr indent="-152400" lvl="1" marL="514350" rtl="0" algn="l">
              <a:lnSpc>
                <a:spcPct val="90000"/>
              </a:lnSpc>
              <a:spcBef>
                <a:spcPts val="375"/>
              </a:spcBef>
              <a:spcAft>
                <a:spcPts val="0"/>
              </a:spcAft>
              <a:buClr>
                <a:schemeClr val="dk1"/>
              </a:buClr>
              <a:buSzPts val="2400"/>
              <a:buFont typeface="Calibri"/>
              <a:buChar char="•"/>
            </a:pPr>
            <a:r>
              <a:rPr lang="en-US" sz="2400">
                <a:latin typeface="Calibri"/>
                <a:ea typeface="Calibri"/>
                <a:cs typeface="Calibri"/>
                <a:sym typeface="Calibri"/>
              </a:rPr>
              <a:t>UAA Calendar</a:t>
            </a:r>
            <a:endParaRPr sz="2400">
              <a:latin typeface="Calibri"/>
              <a:ea typeface="Calibri"/>
              <a:cs typeface="Calibri"/>
              <a:sym typeface="Calibri"/>
            </a:endParaRPr>
          </a:p>
          <a:p>
            <a:pPr indent="-152400" lvl="1" marL="514350" rtl="0" algn="l">
              <a:lnSpc>
                <a:spcPct val="90000"/>
              </a:lnSpc>
              <a:spcBef>
                <a:spcPts val="375"/>
              </a:spcBef>
              <a:spcAft>
                <a:spcPts val="0"/>
              </a:spcAft>
              <a:buSzPts val="2400"/>
              <a:buFont typeface="Calibri"/>
              <a:buChar char="•"/>
            </a:pPr>
            <a:r>
              <a:rPr lang="en-US" sz="2400">
                <a:latin typeface="Calibri"/>
                <a:ea typeface="Calibri"/>
                <a:cs typeface="Calibri"/>
                <a:sym typeface="Calibri"/>
              </a:rPr>
              <a:t>UAA Student Handbook</a:t>
            </a:r>
            <a:endParaRPr sz="2400">
              <a:latin typeface="Calibri"/>
              <a:ea typeface="Calibri"/>
              <a:cs typeface="Calibri"/>
              <a:sym typeface="Calibri"/>
            </a:endParaRPr>
          </a:p>
          <a:p>
            <a:pPr indent="-152400" lvl="1" marL="514350" rtl="0" algn="l">
              <a:lnSpc>
                <a:spcPct val="90000"/>
              </a:lnSpc>
              <a:spcBef>
                <a:spcPts val="375"/>
              </a:spcBef>
              <a:spcAft>
                <a:spcPts val="0"/>
              </a:spcAft>
              <a:buClr>
                <a:schemeClr val="dk1"/>
              </a:buClr>
              <a:buSzPts val="2400"/>
              <a:buFont typeface="Calibri"/>
              <a:buChar char="•"/>
            </a:pPr>
            <a:r>
              <a:rPr lang="en-US" sz="2400">
                <a:latin typeface="Calibri"/>
                <a:ea typeface="Calibri"/>
                <a:cs typeface="Calibri"/>
                <a:sym typeface="Calibri"/>
              </a:rPr>
              <a:t>ASD Student Handbook</a:t>
            </a:r>
            <a:endParaRPr sz="2400">
              <a:latin typeface="Calibri"/>
              <a:ea typeface="Calibri"/>
              <a:cs typeface="Calibri"/>
              <a:sym typeface="Calibri"/>
            </a:endParaRPr>
          </a:p>
          <a:p>
            <a:pPr indent="-152400" lvl="1" marL="514350" rtl="0" algn="l">
              <a:lnSpc>
                <a:spcPct val="90000"/>
              </a:lnSpc>
              <a:spcBef>
                <a:spcPts val="375"/>
              </a:spcBef>
              <a:spcAft>
                <a:spcPts val="0"/>
              </a:spcAft>
              <a:buClr>
                <a:schemeClr val="dk1"/>
              </a:buClr>
              <a:buSzPts val="2400"/>
              <a:buFont typeface="Calibri"/>
              <a:buChar char="•"/>
            </a:pPr>
            <a:r>
              <a:rPr lang="en-US" sz="2400">
                <a:latin typeface="Calibri"/>
                <a:ea typeface="Calibri"/>
                <a:cs typeface="Calibri"/>
                <a:sym typeface="Calibri"/>
              </a:rPr>
              <a:t>UAA Student Code of Conduct</a:t>
            </a:r>
            <a:endParaRPr sz="2400">
              <a:latin typeface="Calibri"/>
              <a:ea typeface="Calibri"/>
              <a:cs typeface="Calibri"/>
              <a:sym typeface="Calibri"/>
            </a:endParaRPr>
          </a:p>
          <a:p>
            <a:pPr indent="-152400" lvl="1" marL="514350" rtl="0" algn="l">
              <a:lnSpc>
                <a:spcPct val="90000"/>
              </a:lnSpc>
              <a:spcBef>
                <a:spcPts val="375"/>
              </a:spcBef>
              <a:spcAft>
                <a:spcPts val="0"/>
              </a:spcAft>
              <a:buSzPts val="2400"/>
              <a:buFont typeface="Calibri"/>
              <a:buChar char="•"/>
            </a:pPr>
            <a:r>
              <a:rPr lang="en-US" sz="2400">
                <a:latin typeface="Calibri"/>
                <a:ea typeface="Calibri"/>
                <a:cs typeface="Calibri"/>
                <a:sym typeface="Calibri"/>
              </a:rPr>
              <a:t>ASD Student Code of Conduct</a:t>
            </a:r>
            <a:endParaRPr sz="2400">
              <a:latin typeface="Calibri"/>
              <a:ea typeface="Calibri"/>
              <a:cs typeface="Calibri"/>
              <a:sym typeface="Calibri"/>
            </a:endParaRPr>
          </a:p>
          <a:p>
            <a:pPr indent="-114300" lvl="1" marL="514350" rtl="0" algn="l">
              <a:lnSpc>
                <a:spcPct val="90000"/>
              </a:lnSpc>
              <a:spcBef>
                <a:spcPts val="375"/>
              </a:spcBef>
              <a:spcAft>
                <a:spcPts val="0"/>
              </a:spcAft>
              <a:buClr>
                <a:schemeClr val="dk1"/>
              </a:buClr>
              <a:buSzPts val="1800"/>
              <a:buFont typeface="Calibri"/>
              <a:buChar char="•"/>
            </a:pPr>
            <a:r>
              <a:rPr lang="en-US" sz="1800">
                <a:solidFill>
                  <a:srgbClr val="548135"/>
                </a:solidFill>
                <a:latin typeface="Calibri"/>
                <a:ea typeface="Calibri"/>
                <a:cs typeface="Calibri"/>
                <a:sym typeface="Calibri"/>
              </a:rPr>
              <a:t>Examples: In-Service Days &amp; Closure Days</a:t>
            </a:r>
            <a:endParaRPr sz="1800">
              <a:latin typeface="Calibri"/>
              <a:ea typeface="Calibri"/>
              <a:cs typeface="Calibri"/>
              <a:sym typeface="Calibri"/>
            </a:endParaRPr>
          </a:p>
        </p:txBody>
      </p:sp>
      <p:pic>
        <p:nvPicPr>
          <p:cNvPr id="223" name="Google Shape;223;p7"/>
          <p:cNvPicPr preferRelativeResize="0"/>
          <p:nvPr/>
        </p:nvPicPr>
        <p:blipFill rotWithShape="1">
          <a:blip r:embed="rId3">
            <a:alphaModFix/>
          </a:blip>
          <a:srcRect b="0" l="0" r="0" t="0"/>
          <a:stretch/>
        </p:blipFill>
        <p:spPr>
          <a:xfrm>
            <a:off x="6027626" y="259850"/>
            <a:ext cx="2896175" cy="3682525"/>
          </a:xfrm>
          <a:prstGeom prst="rect">
            <a:avLst/>
          </a:prstGeom>
          <a:noFill/>
          <a:ln>
            <a:noFill/>
          </a:ln>
        </p:spPr>
      </p:pic>
      <p:pic>
        <p:nvPicPr>
          <p:cNvPr id="224" name="Google Shape;224;p7"/>
          <p:cNvPicPr preferRelativeResize="0"/>
          <p:nvPr/>
        </p:nvPicPr>
        <p:blipFill rotWithShape="1">
          <a:blip r:embed="rId4">
            <a:alphaModFix/>
          </a:blip>
          <a:srcRect b="0" l="0" r="0" t="0"/>
          <a:stretch/>
        </p:blipFill>
        <p:spPr>
          <a:xfrm>
            <a:off x="5222575" y="2864500"/>
            <a:ext cx="2851252" cy="3682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txBox="1"/>
          <p:nvPr>
            <p:ph type="title"/>
          </p:nvPr>
        </p:nvSpPr>
        <p:spPr>
          <a:xfrm>
            <a:off x="522514" y="208372"/>
            <a:ext cx="8196900" cy="871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Source Sans Pro"/>
              <a:buNone/>
            </a:pPr>
            <a:r>
              <a:rPr lang="en-US"/>
              <a:t>UAA </a:t>
            </a:r>
            <a:r>
              <a:rPr lang="en-US">
                <a:solidFill>
                  <a:srgbClr val="548135"/>
                </a:solidFill>
              </a:rPr>
              <a:t>Advising</a:t>
            </a:r>
            <a:endParaRPr>
              <a:solidFill>
                <a:srgbClr val="548135"/>
              </a:solidFill>
            </a:endParaRPr>
          </a:p>
        </p:txBody>
      </p:sp>
      <p:sp>
        <p:nvSpPr>
          <p:cNvPr id="231" name="Google Shape;231;p8"/>
          <p:cNvSpPr txBox="1"/>
          <p:nvPr>
            <p:ph idx="1" type="body"/>
          </p:nvPr>
        </p:nvSpPr>
        <p:spPr>
          <a:xfrm>
            <a:off x="522525" y="1196200"/>
            <a:ext cx="8196900" cy="1253100"/>
          </a:xfrm>
          <a:prstGeom prst="rect">
            <a:avLst/>
          </a:prstGeom>
          <a:noFill/>
          <a:ln>
            <a:noFill/>
          </a:ln>
        </p:spPr>
        <p:txBody>
          <a:bodyPr anchorCtr="0" anchor="t" bIns="45700" lIns="91425" spcFirstLastPara="1" rIns="91425" wrap="square" tIns="45700">
            <a:noAutofit/>
          </a:bodyPr>
          <a:lstStyle/>
          <a:p>
            <a:pPr indent="0" lvl="0" marL="171450" rtl="0" algn="ctr">
              <a:lnSpc>
                <a:spcPct val="90000"/>
              </a:lnSpc>
              <a:spcBef>
                <a:spcPts val="0"/>
              </a:spcBef>
              <a:spcAft>
                <a:spcPts val="0"/>
              </a:spcAft>
              <a:buSzPts val="3000"/>
              <a:buNone/>
            </a:pPr>
            <a:r>
              <a:rPr lang="en-US" sz="2800"/>
              <a:t>Once students have been formally accepted, </a:t>
            </a:r>
            <a:endParaRPr sz="2800"/>
          </a:p>
          <a:p>
            <a:pPr indent="0" lvl="0" marL="171450" rtl="0" algn="ctr">
              <a:lnSpc>
                <a:spcPct val="90000"/>
              </a:lnSpc>
              <a:spcBef>
                <a:spcPts val="0"/>
              </a:spcBef>
              <a:spcAft>
                <a:spcPts val="0"/>
              </a:spcAft>
              <a:buSzPts val="3000"/>
              <a:buNone/>
            </a:pPr>
            <a:r>
              <a:rPr lang="en-US" sz="2800"/>
              <a:t>they should</a:t>
            </a:r>
            <a:r>
              <a:rPr lang="en-US"/>
              <a:t> email a </a:t>
            </a:r>
            <a:r>
              <a:rPr lang="en-US" sz="2800"/>
              <a:t>UAA Middle College Advisor t</a:t>
            </a:r>
            <a:r>
              <a:rPr lang="en-US"/>
              <a:t>o s</a:t>
            </a:r>
            <a:r>
              <a:rPr lang="en-US" sz="2800"/>
              <a:t>chedule an hour-long appointment </a:t>
            </a:r>
            <a:endParaRPr sz="2800"/>
          </a:p>
          <a:p>
            <a:pPr indent="0" lvl="0" marL="514350" rtl="0" algn="l">
              <a:lnSpc>
                <a:spcPct val="90000"/>
              </a:lnSpc>
              <a:spcBef>
                <a:spcPts val="375"/>
              </a:spcBef>
              <a:spcAft>
                <a:spcPts val="0"/>
              </a:spcAft>
              <a:buClr>
                <a:srgbClr val="000000"/>
              </a:buClr>
              <a:buSzPts val="1100"/>
              <a:buFont typeface="Arial"/>
              <a:buNone/>
            </a:pPr>
            <a:r>
              <a:t/>
            </a:r>
            <a:endParaRPr sz="2400"/>
          </a:p>
        </p:txBody>
      </p:sp>
      <p:pic>
        <p:nvPicPr>
          <p:cNvPr id="232" name="Google Shape;232;p8"/>
          <p:cNvPicPr preferRelativeResize="0"/>
          <p:nvPr/>
        </p:nvPicPr>
        <p:blipFill rotWithShape="1">
          <a:blip r:embed="rId3">
            <a:alphaModFix/>
          </a:blip>
          <a:srcRect b="0" l="5648" r="6500" t="0"/>
          <a:stretch/>
        </p:blipFill>
        <p:spPr>
          <a:xfrm>
            <a:off x="1494495" y="3023974"/>
            <a:ext cx="2666974" cy="3356625"/>
          </a:xfrm>
          <a:prstGeom prst="rect">
            <a:avLst/>
          </a:prstGeom>
          <a:noFill/>
          <a:ln>
            <a:noFill/>
          </a:ln>
        </p:spPr>
      </p:pic>
      <p:sp>
        <p:nvSpPr>
          <p:cNvPr id="233" name="Google Shape;233;p8"/>
          <p:cNvSpPr txBox="1"/>
          <p:nvPr/>
        </p:nvSpPr>
        <p:spPr>
          <a:xfrm>
            <a:off x="4572000" y="3023975"/>
            <a:ext cx="3595500" cy="1350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375"/>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Middle College Advisor</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375"/>
              </a:spcBef>
              <a:spcAft>
                <a:spcPts val="0"/>
              </a:spcAft>
              <a:buClr>
                <a:srgbClr val="000000"/>
              </a:buClr>
              <a:buSzPts val="2600"/>
              <a:buFont typeface="Arial"/>
              <a:buNone/>
            </a:pPr>
            <a:r>
              <a:rPr b="0" i="0" lang="en-US" sz="2600" u="none" cap="none" strike="noStrike">
                <a:solidFill>
                  <a:schemeClr val="dk1"/>
                </a:solidFill>
                <a:latin typeface="Arial"/>
                <a:ea typeface="Arial"/>
                <a:cs typeface="Arial"/>
                <a:sym typeface="Arial"/>
              </a:rPr>
              <a:t>Heather Brekke</a:t>
            </a:r>
            <a:endParaRPr b="0" i="0" sz="2600" u="none" cap="none" strike="noStrike">
              <a:solidFill>
                <a:schemeClr val="dk1"/>
              </a:solidFill>
              <a:latin typeface="Arial"/>
              <a:ea typeface="Arial"/>
              <a:cs typeface="Arial"/>
              <a:sym typeface="Arial"/>
            </a:endParaRPr>
          </a:p>
          <a:p>
            <a:pPr indent="0" lvl="0" marL="0" marR="0" rtl="0" algn="l">
              <a:lnSpc>
                <a:spcPct val="90000"/>
              </a:lnSpc>
              <a:spcBef>
                <a:spcPts val="375"/>
              </a:spcBef>
              <a:spcAft>
                <a:spcPts val="0"/>
              </a:spcAft>
              <a:buClr>
                <a:srgbClr val="000000"/>
              </a:buClr>
              <a:buSzPts val="2600"/>
              <a:buFont typeface="Arial"/>
              <a:buNone/>
            </a:pPr>
            <a:r>
              <a:rPr b="0" i="0" lang="en-US" sz="2600" u="sng" cap="none" strike="noStrike">
                <a:solidFill>
                  <a:schemeClr val="hlink"/>
                </a:solidFill>
                <a:latin typeface="Arial"/>
                <a:ea typeface="Arial"/>
                <a:cs typeface="Arial"/>
                <a:sym typeface="Arial"/>
                <a:hlinkClick r:id="rId4"/>
              </a:rPr>
              <a:t>hlbrekke@alaska.edu</a:t>
            </a:r>
            <a:r>
              <a:rPr b="0" i="0" lang="en-US" sz="2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Griffis_Kimberly</dc:creator>
</cp:coreProperties>
</file>